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26"/>
  </p:notesMasterIdLst>
  <p:sldIdLst>
    <p:sldId id="310" r:id="rId6"/>
    <p:sldId id="327" r:id="rId7"/>
    <p:sldId id="286" r:id="rId8"/>
    <p:sldId id="2483" r:id="rId9"/>
    <p:sldId id="2484" r:id="rId10"/>
    <p:sldId id="2485" r:id="rId11"/>
    <p:sldId id="2486" r:id="rId12"/>
    <p:sldId id="2481" r:id="rId13"/>
    <p:sldId id="325" r:id="rId14"/>
    <p:sldId id="392" r:id="rId15"/>
    <p:sldId id="2487" r:id="rId16"/>
    <p:sldId id="2488" r:id="rId17"/>
    <p:sldId id="2482" r:id="rId18"/>
    <p:sldId id="2479" r:id="rId19"/>
    <p:sldId id="270" r:id="rId20"/>
    <p:sldId id="2489" r:id="rId21"/>
    <p:sldId id="2477" r:id="rId22"/>
    <p:sldId id="391" r:id="rId23"/>
    <p:sldId id="2490" r:id="rId24"/>
    <p:sldId id="400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06C00"/>
    <a:srgbClr val="7F0442"/>
    <a:srgbClr val="56C4BF"/>
    <a:srgbClr val="ED4A03"/>
    <a:srgbClr val="ED4B8C"/>
    <a:srgbClr val="E12C81"/>
    <a:srgbClr val="B38A09"/>
    <a:srgbClr val="11111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7D29-BEE1-469E-902C-CE6DC30CEC84}" v="7" dt="2021-04-21T17:27:37.919"/>
    <p1510:client id="{C876545E-B2E9-4939-97AE-AF28B0A9266D}" v="916" dt="2021-04-14T08:30:27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howGuide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C1728-C893-6A4F-B393-10678BF874E5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7699D-E1B1-F344-9F94-260BFB9A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9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7699D-E1B1-F344-9F94-260BFB9AA1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7699D-E1B1-F344-9F94-260BFB9AA1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C2FEC-393B-C940-9EF5-642F84E22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00" y="2042160"/>
            <a:ext cx="635000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4465B-E45A-754A-A3B9-D566D85008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3520" y="-106681"/>
            <a:ext cx="3215640" cy="248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8337"/>
            <a:ext cx="1090151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8991121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6AEF3C-65FC-DF4B-B9E8-5AE0745BE9F7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8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8337"/>
            <a:ext cx="1090151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8991121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CCCBB8-7306-194D-B65E-43EDEC748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3405" y="0"/>
            <a:ext cx="2748596" cy="24383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B30383-0DD6-AF4A-8ACE-4D2FD01EEFE8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D878D-424A-EB41-8D2D-12C1109738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7320" y="2057400"/>
            <a:ext cx="3291840" cy="3126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825625"/>
            <a:ext cx="8222379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9492828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FCBB50-509A-DE4C-BA35-304A45AAE2E4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04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4DBEC-06C5-AE47-8D44-53FA4A749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83877" y="1759512"/>
            <a:ext cx="4008121" cy="4080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825625"/>
            <a:ext cx="8222379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9492828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A02EAC-ABAA-904A-9D6F-4070BC6534F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3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4DBEC-06C5-AE47-8D44-53FA4A749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2112" y="99035"/>
            <a:ext cx="1569888" cy="163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6"/>
            <a:ext cx="10901516" cy="803798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825625"/>
            <a:ext cx="8222379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3" y="1297598"/>
            <a:ext cx="10289698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A02EAC-ABAA-904A-9D6F-4070BC6534F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185417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5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766453-0912-704C-94E7-295261EEFE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0" y="337127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63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82B705-C6D5-7B4C-BAFE-293E2BA35D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30" y="274320"/>
            <a:ext cx="5880739" cy="5880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82D50-47C0-DE46-8362-0AE10A14E3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518" y="578629"/>
            <a:ext cx="5377376" cy="5484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19E02-FCE8-4A42-A575-97C59FD23358}"/>
              </a:ext>
            </a:extLst>
          </p:cNvPr>
          <p:cNvSpPr txBox="1"/>
          <p:nvPr userDrawn="1"/>
        </p:nvSpPr>
        <p:spPr>
          <a:xfrm>
            <a:off x="1133397" y="4304192"/>
            <a:ext cx="46928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Join the team powering tomorrow </a:t>
            </a:r>
            <a:br>
              <a:rPr lang="en-GB" sz="18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</a:br>
            <a:r>
              <a:rPr lang="en-GB" sz="18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at </a:t>
            </a:r>
            <a:r>
              <a:rPr lang="en-GB" sz="1800" kern="1200" baseline="0" err="1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sainsburys.jobs</a:t>
            </a:r>
            <a:endParaRPr lang="en-GB" sz="1800" kern="1200" baseline="0">
              <a:solidFill>
                <a:schemeClr val="bg1"/>
              </a:solidFill>
              <a:effectLst/>
              <a:latin typeface="Clone Rounded Latin" panose="020B0003000200060003" pitchFamily="34" charset="0"/>
              <a:ea typeface="+mn-ea"/>
              <a:cs typeface="+mn-cs"/>
            </a:endParaRPr>
          </a:p>
          <a:p>
            <a:pPr algn="ctr"/>
            <a:endParaRPr lang="en-US" sz="1000" baseline="0">
              <a:solidFill>
                <a:schemeClr val="bg1"/>
              </a:solidFill>
              <a:latin typeface="Clone Rounded Latin" panose="020B0003000200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52BAA-3BB4-8E4E-9863-42146F4CB702}"/>
              </a:ext>
            </a:extLst>
          </p:cNvPr>
          <p:cNvSpPr txBox="1"/>
          <p:nvPr userDrawn="1"/>
        </p:nvSpPr>
        <p:spPr>
          <a:xfrm>
            <a:off x="8990101" y="5694221"/>
            <a:ext cx="16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“We deal with 1.2 billion transactions a year”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F398-3A09-A041-AFA6-C1782E96DAAB}"/>
              </a:ext>
            </a:extLst>
          </p:cNvPr>
          <p:cNvSpPr txBox="1"/>
          <p:nvPr userDrawn="1"/>
        </p:nvSpPr>
        <p:spPr>
          <a:xfrm>
            <a:off x="6632700" y="3685478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“We put time aside to play”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C0F84-E64E-C944-ADB8-3AE66D09D02A}"/>
              </a:ext>
            </a:extLst>
          </p:cNvPr>
          <p:cNvSpPr txBox="1"/>
          <p:nvPr userDrawn="1"/>
        </p:nvSpPr>
        <p:spPr>
          <a:xfrm>
            <a:off x="10101146" y="1254242"/>
            <a:ext cx="1623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“Whoever you are, you’ll get the whole stack here”</a:t>
            </a:r>
          </a:p>
          <a:p>
            <a:endParaRPr lang="en-US" sz="1000" baseline="0">
              <a:solidFill>
                <a:schemeClr val="bg1"/>
              </a:solidFill>
              <a:latin typeface="Clone Rounded Latin" panose="020B000300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0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F24C97-E804-8042-B74B-623F8703F7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8B79A-DDBB-3E47-9A68-C5F4DC99D1C3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18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0BE372-2F38-5249-A074-D14CBB8165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19" y="3499216"/>
            <a:ext cx="2992506" cy="2992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>
              <a:defRPr sz="4000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6DC2B-683A-9148-BF54-30B569538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972" y="322151"/>
            <a:ext cx="5377376" cy="54849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8E2DAE-D776-1640-8A18-DB04947345E9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A773A5-937C-F34C-A217-595EECCC3EC1}"/>
              </a:ext>
            </a:extLst>
          </p:cNvPr>
          <p:cNvSpPr txBox="1"/>
          <p:nvPr userDrawn="1"/>
        </p:nvSpPr>
        <p:spPr>
          <a:xfrm>
            <a:off x="9271333" y="4961005"/>
            <a:ext cx="16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“We deal with 1.2 billion transactions a year”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1435D-CBD5-A646-BC61-D3745114D2CF}"/>
              </a:ext>
            </a:extLst>
          </p:cNvPr>
          <p:cNvSpPr txBox="1"/>
          <p:nvPr userDrawn="1"/>
        </p:nvSpPr>
        <p:spPr>
          <a:xfrm>
            <a:off x="6517240" y="3574033"/>
            <a:ext cx="11912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“testing, experimenting, learning”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CC9CE-B0BA-D149-8EBA-FEC2F4802ADC}"/>
              </a:ext>
            </a:extLst>
          </p:cNvPr>
          <p:cNvSpPr txBox="1"/>
          <p:nvPr userDrawn="1"/>
        </p:nvSpPr>
        <p:spPr>
          <a:xfrm>
            <a:off x="9475718" y="934106"/>
            <a:ext cx="2046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n-ea"/>
                <a:cs typeface="+mn-cs"/>
              </a:rPr>
              <a:t>“we’re on a journey to nimble”</a:t>
            </a:r>
            <a:endParaRPr lang="en-US" sz="1000" baseline="0">
              <a:solidFill>
                <a:schemeClr val="bg1"/>
              </a:solidFill>
              <a:latin typeface="Clone Rounded Latin" panose="020B000300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441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A7292-506A-604B-BE4B-CB58A992B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799" y="-2193838"/>
            <a:ext cx="9494933" cy="1007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>
              <a:defRPr sz="4000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8E2DAE-D776-1640-8A18-DB04947345E9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531F2F3A-6B6D-0144-A4BE-45CAF1764F99}"/>
              </a:ext>
            </a:extLst>
          </p:cNvPr>
          <p:cNvSpPr txBox="1">
            <a:spLocks/>
          </p:cNvSpPr>
          <p:nvPr userDrawn="1"/>
        </p:nvSpPr>
        <p:spPr>
          <a:xfrm>
            <a:off x="10196542" y="3930281"/>
            <a:ext cx="1224680" cy="61975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j-ea"/>
                <a:cs typeface="+mj-cs"/>
              </a:rPr>
              <a:t>“70% of people are touched by what we do”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F97D254-255E-2F44-98B7-F37962917BBA}"/>
              </a:ext>
            </a:extLst>
          </p:cNvPr>
          <p:cNvSpPr txBox="1">
            <a:spLocks/>
          </p:cNvSpPr>
          <p:nvPr userDrawn="1"/>
        </p:nvSpPr>
        <p:spPr>
          <a:xfrm>
            <a:off x="7689316" y="739886"/>
            <a:ext cx="2005780" cy="737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j-ea"/>
                <a:cs typeface="+mj-cs"/>
              </a:rPr>
              <a:t>“Love data? We’ve got billions of transactions for you to play with”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AFFA24-039E-354D-9E9B-61CD58091B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19" y="3499216"/>
            <a:ext cx="2992506" cy="29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6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2D50-47C0-DE46-8362-0AE10A14E3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518" y="578629"/>
            <a:ext cx="5377376" cy="5484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B52BAA-3BB4-8E4E-9863-42146F4CB702}"/>
              </a:ext>
            </a:extLst>
          </p:cNvPr>
          <p:cNvSpPr txBox="1"/>
          <p:nvPr userDrawn="1"/>
        </p:nvSpPr>
        <p:spPr>
          <a:xfrm>
            <a:off x="8990101" y="5694221"/>
            <a:ext cx="16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“We deal with 1.2 billion transactions a year”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F398-3A09-A041-AFA6-C1782E96DAAB}"/>
              </a:ext>
            </a:extLst>
          </p:cNvPr>
          <p:cNvSpPr txBox="1"/>
          <p:nvPr userDrawn="1"/>
        </p:nvSpPr>
        <p:spPr>
          <a:xfrm>
            <a:off x="6632700" y="3685478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“We put time aside to play”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C0F84-E64E-C944-ADB8-3AE66D09D02A}"/>
              </a:ext>
            </a:extLst>
          </p:cNvPr>
          <p:cNvSpPr txBox="1"/>
          <p:nvPr userDrawn="1"/>
        </p:nvSpPr>
        <p:spPr>
          <a:xfrm>
            <a:off x="10101146" y="1254242"/>
            <a:ext cx="1623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“Whoever you are, you’ll get the whole stack here”</a:t>
            </a:r>
          </a:p>
          <a:p>
            <a:endParaRPr lang="en-US" sz="1000" baseline="0">
              <a:solidFill>
                <a:schemeClr val="tx1">
                  <a:lumMod val="85000"/>
                  <a:lumOff val="15000"/>
                </a:schemeClr>
              </a:solidFill>
              <a:latin typeface="Mary Ann" panose="0200050605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C14FE-3AB7-4246-B842-2F7DF7F66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72" y="2132856"/>
            <a:ext cx="5597988" cy="23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03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CBBE21-FE25-CD46-818D-F77C0C9A7D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526" y="-2705033"/>
            <a:ext cx="10399501" cy="11034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>
              <a:defRPr sz="4000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8E2DAE-D776-1640-8A18-DB04947345E9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98511E6-CFE8-774B-88C2-85B94C7D5DB3}"/>
              </a:ext>
            </a:extLst>
          </p:cNvPr>
          <p:cNvSpPr txBox="1">
            <a:spLocks/>
          </p:cNvSpPr>
          <p:nvPr userDrawn="1"/>
        </p:nvSpPr>
        <p:spPr>
          <a:xfrm>
            <a:off x="9860606" y="4768644"/>
            <a:ext cx="1652967" cy="58010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j-ea"/>
                <a:cs typeface="+mj-cs"/>
              </a:rPr>
              <a:t>“We power real lives up and down the country”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DE2016-B561-D040-AA6B-F9359E7B805D}"/>
              </a:ext>
            </a:extLst>
          </p:cNvPr>
          <p:cNvSpPr txBox="1">
            <a:spLocks/>
          </p:cNvSpPr>
          <p:nvPr userDrawn="1"/>
        </p:nvSpPr>
        <p:spPr>
          <a:xfrm>
            <a:off x="10082397" y="1235588"/>
            <a:ext cx="1529500" cy="737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 sz="1000" kern="1200" spc="100" baseline="0">
                <a:solidFill>
                  <a:schemeClr val="bg1"/>
                </a:solidFill>
                <a:effectLst/>
                <a:latin typeface="Clone Rounded Latin" panose="020B0003000200060003" pitchFamily="34" charset="0"/>
                <a:ea typeface="+mj-ea"/>
                <a:cs typeface="+mj-cs"/>
              </a:rPr>
              <a:t>“We’ve got hundreds of experts to talk to and learn from”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9547BD-B9B7-5842-8D7B-885334B080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19" y="3499216"/>
            <a:ext cx="2992506" cy="29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6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AFF616-A057-B64D-ADF2-CF00D54EE52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38089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C53F8-0359-1D47-8B93-DD0C090F99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93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5643716" cy="1328274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546427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2243FE-B981-5440-A2BC-CB6CEB97EC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1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5643716" cy="1328274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546427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994856-59D0-DA46-9F26-A48902BA4D7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4937" y="365125"/>
            <a:ext cx="5464276" cy="5484757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D41DDF-189B-6E41-94C6-F0FD8DAA48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18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4465B-E45A-754A-A3B9-D566D8500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688" y="-1990641"/>
            <a:ext cx="5906830" cy="6267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8337"/>
            <a:ext cx="1090151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899112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B28CC4-78DF-D74D-BFE3-4497DDB7E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48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8337"/>
            <a:ext cx="1090151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8991121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FCCCBB8-7306-194D-B65E-43EDEC7487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404" y="-2047903"/>
            <a:ext cx="5773356" cy="6125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BFB89F-C20F-184B-A45A-301FEF6CCF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7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6D878D-424A-EB41-8D2D-12C1109738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914" y="189041"/>
            <a:ext cx="646357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825625"/>
            <a:ext cx="8222379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949282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4C9C4-27EC-4140-96A5-F47AA5E0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59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4DBEC-06C5-AE47-8D44-53FA4A749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54149" y="-551805"/>
            <a:ext cx="7654351" cy="8121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>
              <a:defRPr sz="4000" spc="200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825625"/>
            <a:ext cx="8222379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1pPr>
            <a:lvl2pPr marL="0" indent="0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949282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E8DE65-4D75-084A-844D-E06048D6913D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DD0549F-63FE-594F-888D-06E2496CFB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297" y="5698273"/>
            <a:ext cx="1551219" cy="1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8B79A-DDBB-3E47-9A68-C5F4DC99D1C3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5C3984A-164F-4F41-94F7-529B4097D5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903" y="6053643"/>
            <a:ext cx="2952676" cy="8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6DC2B-683A-9148-BF54-30B5695386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972" y="322151"/>
            <a:ext cx="5377376" cy="54849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8E2DAE-D776-1640-8A18-DB04947345E9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A773A5-937C-F34C-A217-595EECCC3EC1}"/>
              </a:ext>
            </a:extLst>
          </p:cNvPr>
          <p:cNvSpPr txBox="1"/>
          <p:nvPr userDrawn="1"/>
        </p:nvSpPr>
        <p:spPr>
          <a:xfrm>
            <a:off x="9271333" y="4961005"/>
            <a:ext cx="16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“We deal with 1.2 billion transactions a year”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1435D-CBD5-A646-BC61-D3745114D2CF}"/>
              </a:ext>
            </a:extLst>
          </p:cNvPr>
          <p:cNvSpPr txBox="1"/>
          <p:nvPr userDrawn="1"/>
        </p:nvSpPr>
        <p:spPr>
          <a:xfrm>
            <a:off x="6517240" y="3574033"/>
            <a:ext cx="11912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“testing, experimenting, learning”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CC9CE-B0BA-D149-8EBA-FEC2F4802ADC}"/>
              </a:ext>
            </a:extLst>
          </p:cNvPr>
          <p:cNvSpPr txBox="1"/>
          <p:nvPr userDrawn="1"/>
        </p:nvSpPr>
        <p:spPr>
          <a:xfrm>
            <a:off x="9475718" y="934106"/>
            <a:ext cx="2046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kern="12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n-ea"/>
                <a:cs typeface="+mn-cs"/>
              </a:rPr>
              <a:t>“we’re on a journey to nimble”</a:t>
            </a:r>
            <a:endParaRPr lang="en-US" sz="1000" baseline="0">
              <a:solidFill>
                <a:schemeClr val="tx1">
                  <a:lumMod val="85000"/>
                  <a:lumOff val="15000"/>
                </a:schemeClr>
              </a:solidFill>
              <a:latin typeface="Mary Ann" panose="02000506050000020004" pitchFamily="50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C3984A-164F-4F41-94F7-529B4097D5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42" y="4208029"/>
            <a:ext cx="3676386" cy="11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7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A7292-506A-604B-BE4B-CB58A992B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727" y="1477086"/>
            <a:ext cx="4240281" cy="3596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31F2F3A-6B6D-0144-A4BE-45CAF1764F99}"/>
              </a:ext>
            </a:extLst>
          </p:cNvPr>
          <p:cNvSpPr txBox="1">
            <a:spLocks/>
          </p:cNvSpPr>
          <p:nvPr userDrawn="1"/>
        </p:nvSpPr>
        <p:spPr>
          <a:xfrm>
            <a:off x="10196542" y="3930281"/>
            <a:ext cx="1224680" cy="61975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j-ea"/>
                <a:cs typeface="+mj-cs"/>
              </a:rPr>
              <a:t>“70% of people are touched by what we do”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F97D254-255E-2F44-98B7-F37962917BBA}"/>
              </a:ext>
            </a:extLst>
          </p:cNvPr>
          <p:cNvSpPr txBox="1">
            <a:spLocks/>
          </p:cNvSpPr>
          <p:nvPr userDrawn="1"/>
        </p:nvSpPr>
        <p:spPr>
          <a:xfrm>
            <a:off x="7689316" y="739886"/>
            <a:ext cx="2005780" cy="737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j-ea"/>
                <a:cs typeface="+mj-cs"/>
              </a:rPr>
              <a:t>“Love data? We’ve got billions of transactions for you to play with”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C8BAE1-D5EB-F044-9CC6-8D0711CCAEA1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C3984A-164F-4F41-94F7-529B4097D5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42" y="4208029"/>
            <a:ext cx="3676386" cy="11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3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CBBE21-FE25-CD46-818D-F77C0C9A7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599" y="594362"/>
            <a:ext cx="5135881" cy="5532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B9E9-2438-754B-A2EF-41C43A379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70" y="868362"/>
            <a:ext cx="5436748" cy="2387600"/>
          </a:xfrm>
          <a:noFill/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B964E-DEEA-AF40-99ED-203DA2FBB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53" y="3339198"/>
            <a:ext cx="5436747" cy="1023669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8511E6-CFE8-774B-88C2-85B94C7D5DB3}"/>
              </a:ext>
            </a:extLst>
          </p:cNvPr>
          <p:cNvSpPr txBox="1">
            <a:spLocks/>
          </p:cNvSpPr>
          <p:nvPr userDrawn="1"/>
        </p:nvSpPr>
        <p:spPr>
          <a:xfrm>
            <a:off x="9860606" y="4768644"/>
            <a:ext cx="1652967" cy="58010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j-ea"/>
                <a:cs typeface="+mj-cs"/>
              </a:rPr>
              <a:t>“We power real lives up and down the country”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DE2016-B561-D040-AA6B-F9359E7B805D}"/>
              </a:ext>
            </a:extLst>
          </p:cNvPr>
          <p:cNvSpPr txBox="1">
            <a:spLocks/>
          </p:cNvSpPr>
          <p:nvPr userDrawn="1"/>
        </p:nvSpPr>
        <p:spPr>
          <a:xfrm>
            <a:off x="10082397" y="1235588"/>
            <a:ext cx="1529500" cy="737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 sz="1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ry Ann" panose="02000506050000020004" pitchFamily="50" charset="0"/>
                <a:ea typeface="+mj-ea"/>
                <a:cs typeface="+mj-cs"/>
              </a:rPr>
              <a:t>“We’ve got hundreds of experts to talk to and learn from”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D30F23-82C9-1643-ADA1-799B79AC3E2C}"/>
              </a:ext>
            </a:extLst>
          </p:cNvPr>
          <p:cNvCxnSpPr>
            <a:cxnSpLocks/>
          </p:cNvCxnSpPr>
          <p:nvPr userDrawn="1"/>
        </p:nvCxnSpPr>
        <p:spPr>
          <a:xfrm>
            <a:off x="659253" y="3773613"/>
            <a:ext cx="5436747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C3984A-164F-4F41-94F7-529B4097D5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742" y="4208029"/>
            <a:ext cx="3676386" cy="11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1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284" y="365125"/>
            <a:ext cx="10901516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lang="en-GB" sz="2200" kern="1200" cap="all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  <a:ea typeface="+mn-ea"/>
                <a:cs typeface="+mn-cs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Tx/>
              <a:buNone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11316929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92F031-E408-4442-AB0E-93EB89C277EE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FAA8D3-5E49-463F-A4FA-7C55C97737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28941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280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5643716" cy="1328274"/>
          </a:xfrm>
        </p:spPr>
        <p:txBody>
          <a:bodyPr>
            <a:normAutofit/>
          </a:bodyPr>
          <a:lstStyle>
            <a:lvl1pPr>
              <a:defRPr lang="en-US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546427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F5FB85-756D-3948-A111-9ECCE2A141BE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697-6B4F-C540-BB2B-BF4B3B7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84" y="365125"/>
            <a:ext cx="5643716" cy="1328274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2A7A-6997-7447-82FB-CF29A75BE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4" y="1825625"/>
            <a:ext cx="5464276" cy="4014732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lang="en-GB" sz="22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/>
                <a:ea typeface="+mn-ea"/>
                <a:cs typeface="+mn-cs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980D62-A03E-8948-AA37-752FDEF5EB8D}"/>
              </a:ext>
            </a:extLst>
          </p:cNvPr>
          <p:cNvCxnSpPr>
            <a:cxnSpLocks/>
          </p:cNvCxnSpPr>
          <p:nvPr userDrawn="1"/>
        </p:nvCxnSpPr>
        <p:spPr>
          <a:xfrm>
            <a:off x="452284" y="1759512"/>
            <a:ext cx="5464276" cy="0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994856-59D0-DA46-9F26-A48902BA4D7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4937" y="365125"/>
            <a:ext cx="5464276" cy="5484757"/>
          </a:xfrm>
        </p:spPr>
        <p:txBody>
          <a:bodyPr/>
          <a:lstStyle>
            <a:lvl1pPr marL="0" indent="0">
              <a:spcAft>
                <a:spcPts val="1200"/>
              </a:spcAft>
              <a:buFontTx/>
              <a:buNone/>
              <a:defRPr sz="2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Mary Ann" panose="02000506050000020004" pitchFamily="50" charset="0"/>
              </a:defRPr>
            </a:lvl1pPr>
            <a:lvl2pPr marL="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Mary Ann" panose="02000506050000020004" pitchFamily="50" charset="0"/>
              </a:defRPr>
            </a:lvl2pPr>
            <a:lvl3pPr marL="522900" indent="-342900">
              <a:buFont typeface="Arial" panose="020B0604020202020204" pitchFamily="34" charset="0"/>
              <a:buChar char="•"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Mary Ann" panose="02000506050000020004" pitchFamily="50" charset="0"/>
              </a:defRPr>
            </a:lvl3pPr>
            <a:lvl4pPr marL="0" indent="0">
              <a:buFontTx/>
              <a:buNone/>
              <a:defRPr sz="1500" baseline="0">
                <a:solidFill>
                  <a:schemeClr val="tx1">
                    <a:lumMod val="85000"/>
                    <a:lumOff val="15000"/>
                  </a:schemeClr>
                </a:solidFill>
                <a:latin typeface="Mary Ann" panose="02000506050000020004" pitchFamily="50" charset="0"/>
              </a:defRPr>
            </a:lvl4pPr>
            <a:lvl5pPr marL="1828800" indent="0">
              <a:buFontTx/>
              <a:buNone/>
              <a:defRPr baseline="0">
                <a:solidFill>
                  <a:schemeClr val="bg1"/>
                </a:solidFill>
                <a:latin typeface="Clone Rounded Latin" panose="020B0003000200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6C8EB9-2B6C-4240-8D1B-F76ACF7F53F6}"/>
              </a:ext>
            </a:extLst>
          </p:cNvPr>
          <p:cNvCxnSpPr>
            <a:cxnSpLocks/>
          </p:cNvCxnSpPr>
          <p:nvPr userDrawn="1"/>
        </p:nvCxnSpPr>
        <p:spPr>
          <a:xfrm>
            <a:off x="452284" y="6061125"/>
            <a:ext cx="11316929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91E00-FCEC-3344-93BF-07F151A8AF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744" y="6054404"/>
            <a:ext cx="2923136" cy="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5.jpe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752DB-82DF-F443-8D99-F09B7807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7787-98F0-A34B-AE17-96630BDE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62B0-A729-FB4B-BCE3-FEE8C057C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7719-6DBF-6B46-A58E-471B33AD20EB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71281-96EA-3C41-8EB4-2A2F0CF25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3080-56E6-8640-AA91-0881B610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8759-2677-494A-9796-7620A5120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1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68" r:id="rId3"/>
    <p:sldLayoutId id="2147483649" r:id="rId4"/>
    <p:sldLayoutId id="2147483660" r:id="rId5"/>
    <p:sldLayoutId id="2147483661" r:id="rId6"/>
    <p:sldLayoutId id="2147483650" r:id="rId7"/>
    <p:sldLayoutId id="2147483667" r:id="rId8"/>
    <p:sldLayoutId id="2147483669" r:id="rId9"/>
    <p:sldLayoutId id="2147483663" r:id="rId10"/>
    <p:sldLayoutId id="2147483666" r:id="rId11"/>
    <p:sldLayoutId id="2147483664" r:id="rId12"/>
    <p:sldLayoutId id="2147483665" r:id="rId13"/>
    <p:sldLayoutId id="214748368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752DB-82DF-F443-8D99-F09B7807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7787-98F0-A34B-AE17-96630BDE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62B0-A729-FB4B-BCE3-FEE8C057CB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07719-6DBF-6B46-A58E-471B33AD20EB}" type="datetimeFigureOut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71281-96EA-3C41-8EB4-2A2F0CF25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3080-56E6-8640-AA91-0881B610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68759-2677-494A-9796-7620A5120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7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7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microsoft.com/office/2007/relationships/hdphoto" Target="../media/hdphoto10.wdp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89049-35A1-4AD5-98FB-86D02F5BB0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86" t="-1" b="-43"/>
          <a:stretch/>
        </p:blipFill>
        <p:spPr>
          <a:xfrm>
            <a:off x="3174099" y="2809189"/>
            <a:ext cx="4914176" cy="3230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49C4A-8EB3-4FB0-9F9E-6FCE8FFCC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9210" y="-48588"/>
            <a:ext cx="4685356" cy="285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BDD84-8972-4C9C-B756-2E63E523314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7507" y="2660328"/>
            <a:ext cx="3080900" cy="1091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AA7232-1F3D-461D-B5B0-5C3785AEC1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9" y="-14633"/>
            <a:ext cx="4212571" cy="2823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188EC-70FE-4B6C-9A9F-78EB4F58C928}"/>
              </a:ext>
            </a:extLst>
          </p:cNvPr>
          <p:cNvSpPr txBox="1"/>
          <p:nvPr/>
        </p:nvSpPr>
        <p:spPr>
          <a:xfrm>
            <a:off x="8730710" y="3751480"/>
            <a:ext cx="3334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latin typeface="Arial" panose="020B0604020202020204" pitchFamily="34" charset="0"/>
                <a:cs typeface="Arial" panose="020B0604020202020204" pitchFamily="34" charset="0"/>
              </a:rPr>
              <a:t>Best Online Supermarket 2021</a:t>
            </a:r>
          </a:p>
        </p:txBody>
      </p:sp>
    </p:spTree>
    <p:extLst>
      <p:ext uri="{BB962C8B-B14F-4D97-AF65-F5344CB8AC3E}">
        <p14:creationId xmlns:p14="http://schemas.microsoft.com/office/powerpoint/2010/main" val="151042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268FA-5DFF-417F-8471-92EC088169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05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78A1E-8C5E-4CE2-825F-5A800BAF38C6}"/>
              </a:ext>
            </a:extLst>
          </p:cNvPr>
          <p:cNvSpPr txBox="1"/>
          <p:nvPr/>
        </p:nvSpPr>
        <p:spPr>
          <a:xfrm>
            <a:off x="767973" y="677672"/>
            <a:ext cx="4454475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Transformation Scrum Teams</a:t>
            </a:r>
          </a:p>
        </p:txBody>
      </p:sp>
    </p:spTree>
    <p:extLst>
      <p:ext uri="{BB962C8B-B14F-4D97-AF65-F5344CB8AC3E}">
        <p14:creationId xmlns:p14="http://schemas.microsoft.com/office/powerpoint/2010/main" val="180780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10585D-B984-4E1F-BA78-F3808198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757" b="15745"/>
          <a:stretch/>
        </p:blipFill>
        <p:spPr>
          <a:xfrm>
            <a:off x="-1504" y="0"/>
            <a:ext cx="12191980" cy="607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6D3BA-5A3C-407D-9AD8-4896BAE52A87}"/>
              </a:ext>
            </a:extLst>
          </p:cNvPr>
          <p:cNvSpPr txBox="1"/>
          <p:nvPr/>
        </p:nvSpPr>
        <p:spPr>
          <a:xfrm>
            <a:off x="6262035" y="781050"/>
            <a:ext cx="4267705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Go first, others will follow…</a:t>
            </a:r>
          </a:p>
        </p:txBody>
      </p:sp>
    </p:spTree>
    <p:extLst>
      <p:ext uri="{BB962C8B-B14F-4D97-AF65-F5344CB8AC3E}">
        <p14:creationId xmlns:p14="http://schemas.microsoft.com/office/powerpoint/2010/main" val="33920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9F913-2153-43F9-B73A-251200FC70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057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845E3-E29C-494D-97E3-89302AD403F1}"/>
              </a:ext>
            </a:extLst>
          </p:cNvPr>
          <p:cNvSpPr txBox="1"/>
          <p:nvPr/>
        </p:nvSpPr>
        <p:spPr>
          <a:xfrm>
            <a:off x="851049" y="800099"/>
            <a:ext cx="3843499" cy="1018328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Put power into the hands of those who know most…</a:t>
            </a:r>
          </a:p>
        </p:txBody>
      </p:sp>
    </p:spTree>
    <p:extLst>
      <p:ext uri="{BB962C8B-B14F-4D97-AF65-F5344CB8AC3E}">
        <p14:creationId xmlns:p14="http://schemas.microsoft.com/office/powerpoint/2010/main" val="330578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E7C2F-0D29-4948-ADBA-FA603E18CA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964" y="1597978"/>
            <a:ext cx="1300225" cy="1064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5BF66-0C4B-4C44-B5BE-EFAF27F18A75}"/>
              </a:ext>
            </a:extLst>
          </p:cNvPr>
          <p:cNvSpPr txBox="1"/>
          <p:nvPr/>
        </p:nvSpPr>
        <p:spPr>
          <a:xfrm>
            <a:off x="2150708" y="1228646"/>
            <a:ext cx="20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E217-A41D-4EFC-8314-6C50549F84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692" y="3661015"/>
            <a:ext cx="1300225" cy="10641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D4F08F-2F3D-4737-8C2D-45D9B9093CD9}"/>
              </a:ext>
            </a:extLst>
          </p:cNvPr>
          <p:cNvSpPr txBox="1"/>
          <p:nvPr/>
        </p:nvSpPr>
        <p:spPr>
          <a:xfrm>
            <a:off x="2082436" y="3291683"/>
            <a:ext cx="20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Councils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8BE3C95D-C115-471A-96E2-8975BEBE8B95}"/>
              </a:ext>
            </a:extLst>
          </p:cNvPr>
          <p:cNvSpPr/>
          <p:nvPr/>
        </p:nvSpPr>
        <p:spPr>
          <a:xfrm rot="2732238">
            <a:off x="2321633" y="2448776"/>
            <a:ext cx="2042735" cy="1227440"/>
          </a:xfrm>
          <a:prstGeom prst="arc">
            <a:avLst/>
          </a:prstGeom>
          <a:ln w="25400">
            <a:solidFill>
              <a:srgbClr val="7F0442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0AA906C-92CC-4CB9-8D2E-FDE4894B8050}"/>
              </a:ext>
            </a:extLst>
          </p:cNvPr>
          <p:cNvSpPr/>
          <p:nvPr/>
        </p:nvSpPr>
        <p:spPr>
          <a:xfrm rot="18867762" flipH="1">
            <a:off x="1843238" y="2468914"/>
            <a:ext cx="2042735" cy="1227440"/>
          </a:xfrm>
          <a:prstGeom prst="arc">
            <a:avLst/>
          </a:prstGeom>
          <a:ln w="25400">
            <a:solidFill>
              <a:srgbClr val="7F044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E856C-15B0-406B-88B3-114E91874DAF}"/>
              </a:ext>
            </a:extLst>
          </p:cNvPr>
          <p:cNvSpPr txBox="1"/>
          <p:nvPr/>
        </p:nvSpPr>
        <p:spPr>
          <a:xfrm>
            <a:off x="4239230" y="2463241"/>
            <a:ext cx="97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A9F81-79D5-44E6-A998-C67B5507B3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743" y="4488182"/>
            <a:ext cx="1300225" cy="106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4F0D6-F3F0-456F-8BFF-042B873930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520" y="4488183"/>
            <a:ext cx="1300225" cy="1064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66EA2-0D8C-47B9-AB2C-4282161AD6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07" y="1701584"/>
            <a:ext cx="1300225" cy="10641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8D18D8-52A8-49A7-8877-D20D1D2FE4D8}"/>
              </a:ext>
            </a:extLst>
          </p:cNvPr>
          <p:cNvSpPr txBox="1"/>
          <p:nvPr/>
        </p:nvSpPr>
        <p:spPr>
          <a:xfrm>
            <a:off x="7482251" y="1332252"/>
            <a:ext cx="204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Council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2984D-A885-422A-B719-C18D76C65C97}"/>
              </a:ext>
            </a:extLst>
          </p:cNvPr>
          <p:cNvSpPr txBox="1"/>
          <p:nvPr/>
        </p:nvSpPr>
        <p:spPr>
          <a:xfrm>
            <a:off x="7371447" y="3342124"/>
            <a:ext cx="204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Stable, Integrated Teams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020262B-AFDA-4B35-9BFA-1AD7E8EDE247}"/>
              </a:ext>
            </a:extLst>
          </p:cNvPr>
          <p:cNvSpPr/>
          <p:nvPr/>
        </p:nvSpPr>
        <p:spPr>
          <a:xfrm rot="2732238">
            <a:off x="7653176" y="2552382"/>
            <a:ext cx="2042735" cy="1227440"/>
          </a:xfrm>
          <a:prstGeom prst="arc">
            <a:avLst/>
          </a:prstGeom>
          <a:ln w="25400">
            <a:solidFill>
              <a:srgbClr val="7F0442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190DBB5-E5E4-4033-9549-005E553A85FB}"/>
              </a:ext>
            </a:extLst>
          </p:cNvPr>
          <p:cNvSpPr/>
          <p:nvPr/>
        </p:nvSpPr>
        <p:spPr>
          <a:xfrm rot="18867762" flipH="1">
            <a:off x="7174781" y="2572520"/>
            <a:ext cx="2042735" cy="1227440"/>
          </a:xfrm>
          <a:prstGeom prst="arc">
            <a:avLst/>
          </a:prstGeom>
          <a:ln w="25400">
            <a:solidFill>
              <a:srgbClr val="7F044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A7135-1AE8-4ADA-857D-84AA544E1741}"/>
              </a:ext>
            </a:extLst>
          </p:cNvPr>
          <p:cNvSpPr txBox="1"/>
          <p:nvPr/>
        </p:nvSpPr>
        <p:spPr>
          <a:xfrm>
            <a:off x="9740481" y="2431342"/>
            <a:ext cx="975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7F04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Council Board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219B18-F44B-4A04-87BE-8627B3821D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039" y="3915712"/>
            <a:ext cx="1300225" cy="1064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557DEA-E38D-441E-A38A-EF763ACF32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824" y="4721613"/>
            <a:ext cx="1300225" cy="1064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502170-704F-48C8-9264-557DE35F81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601" y="4721614"/>
            <a:ext cx="1300225" cy="1064197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2732D3C-958E-4E69-888E-4ABDEF5308DC}"/>
              </a:ext>
            </a:extLst>
          </p:cNvPr>
          <p:cNvCxnSpPr>
            <a:cxnSpLocks/>
          </p:cNvCxnSpPr>
          <p:nvPr/>
        </p:nvCxnSpPr>
        <p:spPr>
          <a:xfrm flipV="1">
            <a:off x="4646097" y="1987131"/>
            <a:ext cx="3078516" cy="3033150"/>
          </a:xfrm>
          <a:prstGeom prst="curvedConnector3">
            <a:avLst/>
          </a:prstGeom>
          <a:ln w="12700">
            <a:solidFill>
              <a:srgbClr val="7F044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E086D1-7375-4BA5-B4AE-1985F00E657E}"/>
              </a:ext>
            </a:extLst>
          </p:cNvPr>
          <p:cNvSpPr txBox="1"/>
          <p:nvPr/>
        </p:nvSpPr>
        <p:spPr>
          <a:xfrm>
            <a:off x="260223" y="242492"/>
            <a:ext cx="5978017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Introducing Product Councils…….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4E94C75-18E2-4BE8-B72D-328B327497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6286"/>
          <a:stretch/>
        </p:blipFill>
        <p:spPr>
          <a:xfrm rot="10800000">
            <a:off x="4408035" y="2924906"/>
            <a:ext cx="690397" cy="72396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DECF269-84B3-44BD-B065-843126F558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3132" b="31532"/>
          <a:stretch/>
        </p:blipFill>
        <p:spPr>
          <a:xfrm>
            <a:off x="9700337" y="2930729"/>
            <a:ext cx="1055785" cy="7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C1C08-C79C-48B6-A682-F90854563B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068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ED92E4-8365-43D3-8479-985FC2E91717}"/>
              </a:ext>
            </a:extLst>
          </p:cNvPr>
          <p:cNvSpPr txBox="1"/>
          <p:nvPr/>
        </p:nvSpPr>
        <p:spPr>
          <a:xfrm>
            <a:off x="5632316" y="1352145"/>
            <a:ext cx="6122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Clone Rounded Latin"/>
              </a:rPr>
              <a:t>We learnt:</a:t>
            </a:r>
          </a:p>
          <a:p>
            <a:endParaRPr lang="en-GB" sz="2800">
              <a:solidFill>
                <a:schemeClr val="bg1"/>
              </a:solidFill>
              <a:latin typeface="Clone Rounded Lati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Clone Rounded Latin"/>
              </a:rPr>
              <a:t>Transformation Scrum were a great way to invite participation and land change in different contexts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Clone Rounded Latin"/>
              </a:rPr>
              <a:t>Brave supportive leadership is the key ingredient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>
              <a:solidFill>
                <a:schemeClr val="bg1"/>
              </a:solidFill>
              <a:latin typeface="Clone Rounded Latin"/>
            </a:endParaRPr>
          </a:p>
        </p:txBody>
      </p:sp>
    </p:spTree>
    <p:extLst>
      <p:ext uri="{BB962C8B-B14F-4D97-AF65-F5344CB8AC3E}">
        <p14:creationId xmlns:p14="http://schemas.microsoft.com/office/powerpoint/2010/main" val="90634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AEF251-FFAB-4267-9548-39D8935FF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274" y="3803923"/>
            <a:ext cx="1653153" cy="1343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184AFD-DC9E-4A2E-AC92-0E671BC7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248" y="3766390"/>
            <a:ext cx="2274329" cy="2268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C7DF9-FE8A-47FB-9F11-8C0D3C4082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6752" y="2650942"/>
            <a:ext cx="1794328" cy="1491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99CAC-18C0-4358-8D04-9575BADDAF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990" y="1426852"/>
            <a:ext cx="1665167" cy="1384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F35323-729B-4508-86AD-13BD1C0429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429" y="1296916"/>
            <a:ext cx="1977822" cy="1643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FE737-C217-4AC0-A398-DDB722E9CB16}"/>
              </a:ext>
            </a:extLst>
          </p:cNvPr>
          <p:cNvSpPr txBox="1"/>
          <p:nvPr/>
        </p:nvSpPr>
        <p:spPr>
          <a:xfrm>
            <a:off x="6692617" y="1631774"/>
            <a:ext cx="48216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Clone Rounded Latin"/>
                <a:ea typeface="Gill Sans Light" charset="0"/>
                <a:cs typeface="Gill Sans Light" charset="0"/>
              </a:rPr>
              <a:t>Our tech powers the UK’s number one multi-channel, multi-brand retailer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43FA6-D5D0-46D6-8894-F3EECDA8A5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3912" y="3815098"/>
            <a:ext cx="1665167" cy="13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3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2B3BE-3388-421C-BB44-1DB8AD2E35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4081"/>
          <a:stretch/>
        </p:blipFill>
        <p:spPr>
          <a:xfrm>
            <a:off x="20" y="0"/>
            <a:ext cx="12191980" cy="6178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52FBE-D254-4B0F-91AD-6225AAE97BE3}"/>
              </a:ext>
            </a:extLst>
          </p:cNvPr>
          <p:cNvSpPr txBox="1"/>
          <p:nvPr/>
        </p:nvSpPr>
        <p:spPr>
          <a:xfrm>
            <a:off x="6279692" y="4819459"/>
            <a:ext cx="5330254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DevOps Community of Interest…</a:t>
            </a:r>
          </a:p>
        </p:txBody>
      </p:sp>
    </p:spTree>
    <p:extLst>
      <p:ext uri="{BB962C8B-B14F-4D97-AF65-F5344CB8AC3E}">
        <p14:creationId xmlns:p14="http://schemas.microsoft.com/office/powerpoint/2010/main" val="51227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DED697-BC75-4F9E-94FF-F15A223AD02A}"/>
              </a:ext>
            </a:extLst>
          </p:cNvPr>
          <p:cNvSpPr txBox="1">
            <a:spLocks/>
          </p:cNvSpPr>
          <p:nvPr/>
        </p:nvSpPr>
        <p:spPr>
          <a:xfrm>
            <a:off x="452284" y="365126"/>
            <a:ext cx="11021448" cy="803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Clone Rounded Latin" panose="020B0003000200060003" pitchFamily="34" charset="0"/>
                <a:ea typeface="+mj-ea"/>
                <a:cs typeface="+mj-cs"/>
              </a:defRPr>
            </a:lvl1pPr>
          </a:lstStyle>
          <a:p>
            <a:r>
              <a:rPr lang="en-GB" b="1">
                <a:latin typeface="Mary Ann" panose="02000506050000020004" pitchFamily="50" charset="0"/>
              </a:rPr>
              <a:t>E2EPLM Experiment Results</a:t>
            </a:r>
          </a:p>
        </p:txBody>
      </p:sp>
      <p:sp>
        <p:nvSpPr>
          <p:cNvPr id="4" name="Rectangle: Rounded Corners 62">
            <a:extLst>
              <a:ext uri="{FF2B5EF4-FFF2-40B4-BE49-F238E27FC236}">
                <a16:creationId xmlns:a16="http://schemas.microsoft.com/office/drawing/2014/main" id="{1A7692E2-3C9F-4070-B2C8-9B35B01ED74A}"/>
              </a:ext>
            </a:extLst>
          </p:cNvPr>
          <p:cNvSpPr/>
          <p:nvPr/>
        </p:nvSpPr>
        <p:spPr>
          <a:xfrm>
            <a:off x="294394" y="1763846"/>
            <a:ext cx="2674584" cy="331511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>
                <a:solidFill>
                  <a:srgbClr val="FF5600"/>
                </a:solidFill>
                <a:latin typeface="Mary Ann" panose="02000506050000020004" pitchFamily="50" charset="0"/>
              </a:rPr>
              <a:t>Availability</a:t>
            </a:r>
          </a:p>
        </p:txBody>
      </p:sp>
      <p:sp>
        <p:nvSpPr>
          <p:cNvPr id="5" name="Rectangle: Rounded Corners 62">
            <a:extLst>
              <a:ext uri="{FF2B5EF4-FFF2-40B4-BE49-F238E27FC236}">
                <a16:creationId xmlns:a16="http://schemas.microsoft.com/office/drawing/2014/main" id="{26851AE2-11E0-4964-B44B-AE77C7D4266D}"/>
              </a:ext>
            </a:extLst>
          </p:cNvPr>
          <p:cNvSpPr/>
          <p:nvPr/>
        </p:nvSpPr>
        <p:spPr>
          <a:xfrm>
            <a:off x="3280305" y="1763846"/>
            <a:ext cx="2674584" cy="331511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>
                <a:solidFill>
                  <a:srgbClr val="FF5600"/>
                </a:solidFill>
                <a:latin typeface="Mary Ann" panose="02000506050000020004" pitchFamily="50" charset="0"/>
              </a:rPr>
              <a:t>Pace</a:t>
            </a:r>
          </a:p>
        </p:txBody>
      </p:sp>
      <p:sp>
        <p:nvSpPr>
          <p:cNvPr id="6" name="Rectangle: Rounded Corners 62">
            <a:extLst>
              <a:ext uri="{FF2B5EF4-FFF2-40B4-BE49-F238E27FC236}">
                <a16:creationId xmlns:a16="http://schemas.microsoft.com/office/drawing/2014/main" id="{51F09298-7BD0-466C-853F-97021C72E12B}"/>
              </a:ext>
            </a:extLst>
          </p:cNvPr>
          <p:cNvSpPr/>
          <p:nvPr/>
        </p:nvSpPr>
        <p:spPr>
          <a:xfrm>
            <a:off x="6266216" y="1763846"/>
            <a:ext cx="2674584" cy="331511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>
                <a:solidFill>
                  <a:srgbClr val="FF5600"/>
                </a:solidFill>
                <a:latin typeface="Mary Ann" panose="02000506050000020004" pitchFamily="50" charset="0"/>
              </a:rPr>
              <a:t>Sentiment</a:t>
            </a:r>
          </a:p>
        </p:txBody>
      </p:sp>
      <p:sp>
        <p:nvSpPr>
          <p:cNvPr id="7" name="Rectangle: Rounded Corners 62">
            <a:extLst>
              <a:ext uri="{FF2B5EF4-FFF2-40B4-BE49-F238E27FC236}">
                <a16:creationId xmlns:a16="http://schemas.microsoft.com/office/drawing/2014/main" id="{B78EEA1B-CB76-40B2-BDC9-5E66AC8229B0}"/>
              </a:ext>
            </a:extLst>
          </p:cNvPr>
          <p:cNvSpPr/>
          <p:nvPr/>
        </p:nvSpPr>
        <p:spPr>
          <a:xfrm>
            <a:off x="9252127" y="1763846"/>
            <a:ext cx="2674584" cy="331511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>
                <a:solidFill>
                  <a:srgbClr val="FF5600"/>
                </a:solidFill>
                <a:latin typeface="Mary Ann" panose="02000506050000020004" pitchFamily="50" charset="0"/>
              </a:rPr>
              <a:t>Cost</a:t>
            </a:r>
          </a:p>
        </p:txBody>
      </p:sp>
      <p:pic>
        <p:nvPicPr>
          <p:cNvPr id="8" name="Graphic 7" descr="Circle with right arrow">
            <a:extLst>
              <a:ext uri="{FF2B5EF4-FFF2-40B4-BE49-F238E27FC236}">
                <a16:creationId xmlns:a16="http://schemas.microsoft.com/office/drawing/2014/main" id="{46F6DF6A-711C-4E1B-A111-8EF3E2473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085343" y="2202587"/>
            <a:ext cx="1008152" cy="1008152"/>
          </a:xfrm>
          <a:prstGeom prst="rect">
            <a:avLst/>
          </a:prstGeom>
        </p:spPr>
      </p:pic>
      <p:pic>
        <p:nvPicPr>
          <p:cNvPr id="9" name="Graphic 8" descr="Circle with right arrow">
            <a:extLst>
              <a:ext uri="{FF2B5EF4-FFF2-40B4-BE49-F238E27FC236}">
                <a16:creationId xmlns:a16="http://schemas.microsoft.com/office/drawing/2014/main" id="{B68F677E-3C77-46C4-BF5C-8DC074312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27610" y="2202589"/>
            <a:ext cx="1008152" cy="1008152"/>
          </a:xfrm>
          <a:prstGeom prst="rect">
            <a:avLst/>
          </a:prstGeom>
        </p:spPr>
      </p:pic>
      <p:pic>
        <p:nvPicPr>
          <p:cNvPr id="10" name="Graphic 9" descr="Circle with right arrow">
            <a:extLst>
              <a:ext uri="{FF2B5EF4-FFF2-40B4-BE49-F238E27FC236}">
                <a16:creationId xmlns:a16="http://schemas.microsoft.com/office/drawing/2014/main" id="{921E8180-8A0B-4EBD-862D-4351A8E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099432" y="2202591"/>
            <a:ext cx="1008152" cy="1008152"/>
          </a:xfrm>
          <a:prstGeom prst="rect">
            <a:avLst/>
          </a:prstGeom>
        </p:spPr>
      </p:pic>
      <p:pic>
        <p:nvPicPr>
          <p:cNvPr id="11" name="Graphic 10" descr="Circle with right arrow">
            <a:extLst>
              <a:ext uri="{FF2B5EF4-FFF2-40B4-BE49-F238E27FC236}">
                <a16:creationId xmlns:a16="http://schemas.microsoft.com/office/drawing/2014/main" id="{55841250-4587-47EA-91A6-81C20816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113521" y="2202588"/>
            <a:ext cx="1008152" cy="1008152"/>
          </a:xfrm>
          <a:prstGeom prst="rect">
            <a:avLst/>
          </a:prstGeom>
        </p:spPr>
      </p:pic>
      <p:sp>
        <p:nvSpPr>
          <p:cNvPr id="12" name="Rectangle: Rounded Corners 62">
            <a:extLst>
              <a:ext uri="{FF2B5EF4-FFF2-40B4-BE49-F238E27FC236}">
                <a16:creationId xmlns:a16="http://schemas.microsoft.com/office/drawing/2014/main" id="{C0D81A42-62AD-4B3C-BD68-A39226105335}"/>
              </a:ext>
            </a:extLst>
          </p:cNvPr>
          <p:cNvSpPr/>
          <p:nvPr/>
        </p:nvSpPr>
        <p:spPr>
          <a:xfrm>
            <a:off x="294393" y="3415205"/>
            <a:ext cx="2674584" cy="1594119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Increased resolution within SLA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Improved mean time to resolution for all incidents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Reduction in open problems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3" name="Rectangle: Rounded Corners 62">
            <a:extLst>
              <a:ext uri="{FF2B5EF4-FFF2-40B4-BE49-F238E27FC236}">
                <a16:creationId xmlns:a16="http://schemas.microsoft.com/office/drawing/2014/main" id="{F06F398F-8A03-49AC-A49C-511D19C7FF27}"/>
              </a:ext>
            </a:extLst>
          </p:cNvPr>
          <p:cNvSpPr/>
          <p:nvPr/>
        </p:nvSpPr>
        <p:spPr>
          <a:xfrm>
            <a:off x="3280304" y="3415205"/>
            <a:ext cx="2674584" cy="1204506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Increased rate of change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Increased change control compliance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4" name="Rectangle: Rounded Corners 62">
            <a:extLst>
              <a:ext uri="{FF2B5EF4-FFF2-40B4-BE49-F238E27FC236}">
                <a16:creationId xmlns:a16="http://schemas.microsoft.com/office/drawing/2014/main" id="{629E55CE-BFD9-44AA-B93A-909512493746}"/>
              </a:ext>
            </a:extLst>
          </p:cNvPr>
          <p:cNvSpPr/>
          <p:nvPr/>
        </p:nvSpPr>
        <p:spPr>
          <a:xfrm>
            <a:off x="6266216" y="3416050"/>
            <a:ext cx="2674584" cy="1203662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Increased colleague happiness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Increased stakeholder Net Promoter Score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5" name="Rectangle: Rounded Corners 62">
            <a:extLst>
              <a:ext uri="{FF2B5EF4-FFF2-40B4-BE49-F238E27FC236}">
                <a16:creationId xmlns:a16="http://schemas.microsoft.com/office/drawing/2014/main" id="{1C64D4C4-B3B2-48D8-8EEA-B586C69AC28E}"/>
              </a:ext>
            </a:extLst>
          </p:cNvPr>
          <p:cNvSpPr/>
          <p:nvPr/>
        </p:nvSpPr>
        <p:spPr>
          <a:xfrm>
            <a:off x="8940801" y="3409146"/>
            <a:ext cx="3089400" cy="1459416"/>
          </a:xfrm>
          <a:prstGeom prst="roundRect">
            <a:avLst>
              <a:gd name="adj" fmla="val 134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FY 20/21 reduction of £55k - £90k</a:t>
            </a:r>
            <a:endParaRPr lang="en-US" sz="160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chemeClr val="tx1"/>
                </a:solidFill>
              </a:rPr>
              <a:t>FY 21/22 reduction of £228k - £280k</a:t>
            </a:r>
            <a:endParaRPr lang="en-US" sz="1600">
              <a:solidFill>
                <a:schemeClr val="tx1"/>
              </a:solidFill>
              <a:cs typeface="Calibri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05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4DDFE-9DA0-46D9-AC7D-B3257EB660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05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CCF177-48B7-40FB-9519-8269C8A7B119}"/>
              </a:ext>
            </a:extLst>
          </p:cNvPr>
          <p:cNvSpPr txBox="1"/>
          <p:nvPr/>
        </p:nvSpPr>
        <p:spPr>
          <a:xfrm>
            <a:off x="249500" y="4382406"/>
            <a:ext cx="5038937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Clear purpose and accountability…</a:t>
            </a:r>
          </a:p>
        </p:txBody>
      </p:sp>
    </p:spTree>
    <p:extLst>
      <p:ext uri="{BB962C8B-B14F-4D97-AF65-F5344CB8AC3E}">
        <p14:creationId xmlns:p14="http://schemas.microsoft.com/office/powerpoint/2010/main" val="311274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E434E2-5E1B-4900-9682-A082A9FB2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951" cy="6054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D3466F-4638-4053-9C57-822FC74A0544}"/>
              </a:ext>
            </a:extLst>
          </p:cNvPr>
          <p:cNvSpPr txBox="1"/>
          <p:nvPr/>
        </p:nvSpPr>
        <p:spPr>
          <a:xfrm>
            <a:off x="8687055" y="1030643"/>
            <a:ext cx="2469823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pPr algn="ctr"/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Looking back…</a:t>
            </a:r>
          </a:p>
        </p:txBody>
      </p:sp>
    </p:spTree>
    <p:extLst>
      <p:ext uri="{BB962C8B-B14F-4D97-AF65-F5344CB8AC3E}">
        <p14:creationId xmlns:p14="http://schemas.microsoft.com/office/powerpoint/2010/main" val="8627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A2DA3B3-76EA-794B-84F6-B3333E6B4730}"/>
              </a:ext>
            </a:extLst>
          </p:cNvPr>
          <p:cNvSpPr txBox="1">
            <a:spLocks/>
          </p:cNvSpPr>
          <p:nvPr/>
        </p:nvSpPr>
        <p:spPr>
          <a:xfrm>
            <a:off x="4754968" y="3521449"/>
            <a:ext cx="2393264" cy="9412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solidFill>
                  <a:schemeClr val="bg1"/>
                </a:solidFill>
                <a:latin typeface="Clone Rounded Latin" panose="020B0003000200060003" pitchFamily="34" charset="0"/>
              </a:rPr>
              <a:t>Title of image goes here</a:t>
            </a:r>
            <a:endParaRPr lang="en-US" sz="2400" b="1">
              <a:solidFill>
                <a:schemeClr val="bg1"/>
              </a:solidFill>
              <a:latin typeface="Clone Rounded Latin" panose="020B00030002000600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8BD590-942D-45BE-A685-576ECED6D1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632" y="1163919"/>
            <a:ext cx="3053314" cy="32229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7C5C2C-95DC-4982-B6B0-90E9DDFA1DF7}"/>
              </a:ext>
            </a:extLst>
          </p:cNvPr>
          <p:cNvSpPr txBox="1">
            <a:spLocks/>
          </p:cNvSpPr>
          <p:nvPr/>
        </p:nvSpPr>
        <p:spPr>
          <a:xfrm>
            <a:off x="940657" y="4626908"/>
            <a:ext cx="2393264" cy="9412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latin typeface="Clone Rounded Latin" panose="020B0003000200060003" pitchFamily="34" charset="0"/>
              </a:rPr>
              <a:t>Nick Poulten</a:t>
            </a:r>
          </a:p>
          <a:p>
            <a:pPr algn="ctr"/>
            <a:r>
              <a:rPr lang="en-GB" sz="2400" b="1">
                <a:latin typeface="Clone Rounded Latin" panose="020B0003000200060003" pitchFamily="34" charset="0"/>
              </a:rPr>
              <a:t>Agile Coach</a:t>
            </a:r>
            <a:endParaRPr lang="en-US" sz="2400" b="1">
              <a:latin typeface="Clone Rounded Latin" panose="020B0003000200060003" pitchFamily="34" charset="0"/>
            </a:endParaRP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4E4F15C-9535-E74A-9BB9-9C67C3EE94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1005" y="1043016"/>
            <a:ext cx="2874024" cy="33438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ACF72A-D2A0-6944-9378-DD7EDFCF85BB}"/>
              </a:ext>
            </a:extLst>
          </p:cNvPr>
          <p:cNvSpPr txBox="1">
            <a:spLocks/>
          </p:cNvSpPr>
          <p:nvPr/>
        </p:nvSpPr>
        <p:spPr>
          <a:xfrm>
            <a:off x="8471385" y="4626907"/>
            <a:ext cx="2393264" cy="9412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latin typeface="Clone Rounded Latin" panose="020B0003000200060003" pitchFamily="34" charset="0"/>
              </a:rPr>
              <a:t>Stuart Richards</a:t>
            </a:r>
          </a:p>
          <a:p>
            <a:pPr algn="ctr"/>
            <a:r>
              <a:rPr lang="en-GB" sz="2400" b="1">
                <a:latin typeface="Clone Rounded Latin" panose="020B0003000200060003" pitchFamily="34" charset="0"/>
              </a:rPr>
              <a:t>Head of Platform Engineering</a:t>
            </a:r>
            <a:endParaRPr lang="en-US" sz="2400" b="1">
              <a:latin typeface="Clone Rounded Latin" panose="020B0003000200060003" pitchFamily="34" charset="0"/>
            </a:endParaRPr>
          </a:p>
        </p:txBody>
      </p:sp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E163EF5-8250-480B-876E-5B6557CF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03" y="1163918"/>
            <a:ext cx="3173903" cy="32229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5498D89-A75A-4BC3-8A90-7ECB95798933}"/>
              </a:ext>
            </a:extLst>
          </p:cNvPr>
          <p:cNvSpPr txBox="1">
            <a:spLocks/>
          </p:cNvSpPr>
          <p:nvPr/>
        </p:nvSpPr>
        <p:spPr>
          <a:xfrm>
            <a:off x="4899368" y="4626907"/>
            <a:ext cx="2393264" cy="9412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>
                <a:latin typeface="Clone Rounded Latin" panose="020B0003000200060003" pitchFamily="34" charset="0"/>
              </a:rPr>
              <a:t>Ed Carr</a:t>
            </a:r>
          </a:p>
          <a:p>
            <a:pPr algn="ctr"/>
            <a:r>
              <a:rPr lang="en-GB" sz="2400" b="1">
                <a:latin typeface="Clone Rounded Latin" panose="020B0003000200060003" pitchFamily="34" charset="0"/>
              </a:rPr>
              <a:t>Agile Coach</a:t>
            </a:r>
            <a:endParaRPr lang="en-US" sz="2400" b="1">
              <a:latin typeface="Clone Rounded Latin" panose="020B00030002000600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92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04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DFD8EF-E31B-41FD-9323-C6BD8BDD2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09487" y="1551356"/>
            <a:ext cx="7185128" cy="342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1AE75-7ED8-4BBD-BDE7-EC02C27070F3}"/>
              </a:ext>
            </a:extLst>
          </p:cNvPr>
          <p:cNvSpPr txBox="1"/>
          <p:nvPr/>
        </p:nvSpPr>
        <p:spPr>
          <a:xfrm rot="20160982">
            <a:off x="560882" y="2090172"/>
            <a:ext cx="4181082" cy="267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solidFill>
                  <a:srgbClr val="FF0000"/>
                </a:solidFill>
                <a:latin typeface="Bernard MT Condensed" panose="02050806060905020404" pitchFamily="18" charset="0"/>
              </a:rPr>
              <a:t>August 2000</a:t>
            </a:r>
            <a:endParaRPr lang="en-GB" sz="6600">
              <a:solidFill>
                <a:srgbClr val="FF0000"/>
              </a:solidFill>
              <a:latin typeface="Bernard MT Condensed" panose="02050806060905020404" pitchFamily="18" charset="0"/>
            </a:endParaRPr>
          </a:p>
          <a:p>
            <a:pPr algn="ctr"/>
            <a:r>
              <a:rPr lang="en-GB" sz="6600">
                <a:solidFill>
                  <a:srgbClr val="FF0000"/>
                </a:solidFill>
                <a:latin typeface="Bernard MT Condensed" panose="02050806060905020404" pitchFamily="18" charset="0"/>
              </a:rPr>
              <a:t>OUTSOURCE </a:t>
            </a:r>
          </a:p>
          <a:p>
            <a:pPr algn="ctr"/>
            <a:r>
              <a:rPr lang="en-GB" sz="6600">
                <a:solidFill>
                  <a:srgbClr val="FF0000"/>
                </a:solidFill>
                <a:latin typeface="Bernard MT Condensed" panose="02050806060905020404" pitchFamily="18" charset="0"/>
              </a:rPr>
              <a:t>EVERYTHING</a:t>
            </a:r>
          </a:p>
        </p:txBody>
      </p:sp>
    </p:spTree>
    <p:extLst>
      <p:ext uri="{BB962C8B-B14F-4D97-AF65-F5344CB8AC3E}">
        <p14:creationId xmlns:p14="http://schemas.microsoft.com/office/powerpoint/2010/main" val="316266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6682D2-8E5C-4986-B89B-B73B50250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059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92AFF-A76B-4D39-82DE-EEC66D1F8F49}"/>
              </a:ext>
            </a:extLst>
          </p:cNvPr>
          <p:cNvSpPr txBox="1"/>
          <p:nvPr/>
        </p:nvSpPr>
        <p:spPr>
          <a:xfrm>
            <a:off x="990339" y="3029728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800" b="1">
                <a:latin typeface="Arial" panose="020B0604020202020204" pitchFamily="34" charset="0"/>
                <a:cs typeface="Arial" panose="020B0604020202020204" pitchFamily="34" charset="0"/>
              </a:rPr>
              <a:t>Business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B8D3-5CF9-45D5-B391-A0A973528F4A}"/>
              </a:ext>
            </a:extLst>
          </p:cNvPr>
          <p:cNvSpPr txBox="1"/>
          <p:nvPr/>
        </p:nvSpPr>
        <p:spPr>
          <a:xfrm>
            <a:off x="6627370" y="1473439"/>
            <a:ext cx="2481769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800" b="1">
                <a:latin typeface="Arial" panose="020B0604020202020204" pitchFamily="34" charset="0"/>
                <a:cs typeface="Arial" panose="020B0604020202020204" pitchFamily="34" charset="0"/>
              </a:rPr>
              <a:t>Requirement </a:t>
            </a:r>
          </a:p>
          <a:p>
            <a:pPr algn="ctr">
              <a:spcAft>
                <a:spcPts val="600"/>
              </a:spcAft>
            </a:pPr>
            <a:r>
              <a:rPr lang="en-GB" sz="2800" b="1">
                <a:latin typeface="Arial" panose="020B0604020202020204" pitchFamily="34" charset="0"/>
                <a:cs typeface="Arial" panose="020B0604020202020204" pitchFamily="34" charset="0"/>
              </a:rPr>
              <a:t>Catalogue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FD9D9-286D-4F9A-BBE3-337745474127}"/>
              </a:ext>
            </a:extLst>
          </p:cNvPr>
          <p:cNvSpPr txBox="1"/>
          <p:nvPr/>
        </p:nvSpPr>
        <p:spPr>
          <a:xfrm>
            <a:off x="8694201" y="3029728"/>
            <a:ext cx="21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800" b="1">
                <a:latin typeface="Arial" panose="020B0604020202020204" pitchFamily="34" charset="0"/>
                <a:cs typeface="Arial" panose="020B0604020202020204" pitchFamily="34" charset="0"/>
              </a:rPr>
              <a:t>Gantt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6E580-8C3B-4448-85DD-4D59EDFA5DD3}"/>
              </a:ext>
            </a:extLst>
          </p:cNvPr>
          <p:cNvSpPr txBox="1"/>
          <p:nvPr/>
        </p:nvSpPr>
        <p:spPr>
          <a:xfrm>
            <a:off x="2307945" y="1559616"/>
            <a:ext cx="3510476" cy="94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Project Initiation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313514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FEEC5C-3BED-4560-85E6-6496516366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151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23DD4-E137-4CD3-B126-D8F8347A105F}"/>
              </a:ext>
            </a:extLst>
          </p:cNvPr>
          <p:cNvSpPr txBox="1"/>
          <p:nvPr/>
        </p:nvSpPr>
        <p:spPr>
          <a:xfrm>
            <a:off x="6927410" y="2768106"/>
            <a:ext cx="4314839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We are finding our own path…</a:t>
            </a:r>
          </a:p>
        </p:txBody>
      </p:sp>
    </p:spTree>
    <p:extLst>
      <p:ext uri="{BB962C8B-B14F-4D97-AF65-F5344CB8AC3E}">
        <p14:creationId xmlns:p14="http://schemas.microsoft.com/office/powerpoint/2010/main" val="109152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A858F-6851-41FE-BED1-F660867F1A7F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493435" y="3041028"/>
            <a:ext cx="7698564" cy="3143794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3439B-ABE8-47BE-803E-653947423939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 grainSize="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369" r="-3" b="20980"/>
          <a:stretch/>
        </p:blipFill>
        <p:spPr>
          <a:xfrm>
            <a:off x="0" y="3041037"/>
            <a:ext cx="5859777" cy="314378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22E3D-2419-4A40-A819-63A3ABDFD0AB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grain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88" y="-226427"/>
            <a:ext cx="5841911" cy="314379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F93B69-F4D5-44CE-A381-2158B0EF635C}"/>
              </a:ext>
            </a:extLst>
          </p:cNvPr>
          <p:cNvPicPr>
            <a:picLocks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 grainSize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6425"/>
            <a:ext cx="7698544" cy="3143794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07F4A-15D6-4E41-AFF1-F9BED2F4B3B7}"/>
              </a:ext>
            </a:extLst>
          </p:cNvPr>
          <p:cNvSpPr txBox="1"/>
          <p:nvPr/>
        </p:nvSpPr>
        <p:spPr>
          <a:xfrm>
            <a:off x="89107" y="256564"/>
            <a:ext cx="3535051" cy="618219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An early wrong turn…</a:t>
            </a:r>
          </a:p>
        </p:txBody>
      </p:sp>
    </p:spTree>
    <p:extLst>
      <p:ext uri="{BB962C8B-B14F-4D97-AF65-F5344CB8AC3E}">
        <p14:creationId xmlns:p14="http://schemas.microsoft.com/office/powerpoint/2010/main" val="403363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E2A0B-ACDD-4D0B-9433-03544720FC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06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F27A8-40BA-441D-988E-25CCF971C24D}"/>
              </a:ext>
            </a:extLst>
          </p:cNvPr>
          <p:cNvSpPr txBox="1"/>
          <p:nvPr/>
        </p:nvSpPr>
        <p:spPr>
          <a:xfrm>
            <a:off x="5632316" y="1352145"/>
            <a:ext cx="6122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Clone Rounded Latin"/>
              </a:rPr>
              <a:t>We learnt:</a:t>
            </a:r>
          </a:p>
          <a:p>
            <a:endParaRPr lang="en-GB" sz="2800">
              <a:solidFill>
                <a:schemeClr val="bg1"/>
              </a:solidFill>
              <a:latin typeface="Clone Rounded Lati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Clone Rounded Latin"/>
              </a:rPr>
              <a:t>It’s important to be inclusive and invite participation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  <a:latin typeface="Clone Rounded Latin"/>
              </a:rPr>
              <a:t>Cultivating bottom-up grass roots change is important but sometimes top-down structural change is essential  </a:t>
            </a:r>
          </a:p>
        </p:txBody>
      </p:sp>
    </p:spTree>
    <p:extLst>
      <p:ext uri="{BB962C8B-B14F-4D97-AF65-F5344CB8AC3E}">
        <p14:creationId xmlns:p14="http://schemas.microsoft.com/office/powerpoint/2010/main" val="3229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B68E7D9-89CC-4454-BEE1-7A2C2F70996B}"/>
              </a:ext>
            </a:extLst>
          </p:cNvPr>
          <p:cNvSpPr/>
          <p:nvPr/>
        </p:nvSpPr>
        <p:spPr>
          <a:xfrm>
            <a:off x="9374781" y="4254317"/>
            <a:ext cx="2457335" cy="163745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94589-1000-43C4-8453-259180A082F1}"/>
              </a:ext>
            </a:extLst>
          </p:cNvPr>
          <p:cNvSpPr txBox="1"/>
          <p:nvPr/>
        </p:nvSpPr>
        <p:spPr>
          <a:xfrm>
            <a:off x="149736" y="138654"/>
            <a:ext cx="193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/>
              <a:t>Functional Organisation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12B1D8-C067-4C7E-B59B-CCEA2C469247}"/>
              </a:ext>
            </a:extLst>
          </p:cNvPr>
          <p:cNvGrpSpPr/>
          <p:nvPr/>
        </p:nvGrpSpPr>
        <p:grpSpPr>
          <a:xfrm>
            <a:off x="106008" y="213256"/>
            <a:ext cx="6183174" cy="2679556"/>
            <a:chOff x="624029" y="3206505"/>
            <a:chExt cx="6183174" cy="267955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655EB8-E88D-432A-9A87-BC96B0EA5FA5}"/>
                </a:ext>
              </a:extLst>
            </p:cNvPr>
            <p:cNvSpPr/>
            <p:nvPr/>
          </p:nvSpPr>
          <p:spPr>
            <a:xfrm>
              <a:off x="2047729" y="4507643"/>
              <a:ext cx="4709773" cy="4241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4E7E7FA-04F8-45FA-8872-308B2C327669}"/>
                </a:ext>
              </a:extLst>
            </p:cNvPr>
            <p:cNvSpPr/>
            <p:nvPr/>
          </p:nvSpPr>
          <p:spPr>
            <a:xfrm>
              <a:off x="2047729" y="4988088"/>
              <a:ext cx="4709773" cy="42414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589DAF1-523D-4151-831F-A81FCD175C71}"/>
                </a:ext>
              </a:extLst>
            </p:cNvPr>
            <p:cNvSpPr/>
            <p:nvPr/>
          </p:nvSpPr>
          <p:spPr>
            <a:xfrm>
              <a:off x="2047729" y="5461801"/>
              <a:ext cx="4709773" cy="42414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D80A80-DDA1-4FF2-95BB-EC2EA7A89AB2}"/>
                </a:ext>
              </a:extLst>
            </p:cNvPr>
            <p:cNvSpPr/>
            <p:nvPr/>
          </p:nvSpPr>
          <p:spPr>
            <a:xfrm>
              <a:off x="2047730" y="3206505"/>
              <a:ext cx="4709773" cy="1229621"/>
            </a:xfrm>
            <a:prstGeom prst="roundRect">
              <a:avLst/>
            </a:prstGeom>
            <a:solidFill>
              <a:srgbClr val="FFC00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495890-1EE1-4757-BC27-3443D4974EBF}"/>
                </a:ext>
              </a:extLst>
            </p:cNvPr>
            <p:cNvSpPr txBox="1"/>
            <p:nvPr/>
          </p:nvSpPr>
          <p:spPr>
            <a:xfrm>
              <a:off x="3848574" y="3206505"/>
              <a:ext cx="1137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CIO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BA96F-3E63-4928-A05F-088C0676610E}"/>
                </a:ext>
              </a:extLst>
            </p:cNvPr>
            <p:cNvSpPr txBox="1"/>
            <p:nvPr/>
          </p:nvSpPr>
          <p:spPr>
            <a:xfrm>
              <a:off x="2020476" y="3789796"/>
              <a:ext cx="1396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Head of Architecture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96469E-1AD3-4F3F-9717-465FD814E889}"/>
                </a:ext>
              </a:extLst>
            </p:cNvPr>
            <p:cNvSpPr txBox="1"/>
            <p:nvPr/>
          </p:nvSpPr>
          <p:spPr>
            <a:xfrm>
              <a:off x="3388684" y="3789796"/>
              <a:ext cx="105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Head of Delivery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AE57D0-C5A9-4C46-AA1B-9EFE332E109D}"/>
                </a:ext>
              </a:extLst>
            </p:cNvPr>
            <p:cNvSpPr txBox="1"/>
            <p:nvPr/>
          </p:nvSpPr>
          <p:spPr>
            <a:xfrm>
              <a:off x="4417486" y="3789796"/>
              <a:ext cx="105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Head of Product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A97D3C-D9AD-4527-BEFA-EECBABA17F30}"/>
                </a:ext>
              </a:extLst>
            </p:cNvPr>
            <p:cNvSpPr txBox="1"/>
            <p:nvPr/>
          </p:nvSpPr>
          <p:spPr>
            <a:xfrm>
              <a:off x="5446289" y="3789795"/>
              <a:ext cx="1360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Head of Engineering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36933C3-B88A-4D3D-B754-0FF04D1AD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6347" y="3575837"/>
              <a:ext cx="760857" cy="2139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358ABE-336C-405F-AA75-3D390AA41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3042" y="3558808"/>
              <a:ext cx="1050294" cy="2309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5A52FA-BD73-4407-A928-A0A2F643DE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2033" y="3648758"/>
              <a:ext cx="133099" cy="1580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B35517-80FC-450B-992B-EE36CEDBC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6" y="3603783"/>
              <a:ext cx="165027" cy="2030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A8C53F-DD46-482D-88F4-CCBCAA3AC897}"/>
                </a:ext>
              </a:extLst>
            </p:cNvPr>
            <p:cNvSpPr txBox="1"/>
            <p:nvPr/>
          </p:nvSpPr>
          <p:spPr>
            <a:xfrm>
              <a:off x="624029" y="4529148"/>
              <a:ext cx="1396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Project 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671B397-FEAD-4732-B50C-61226CC4EC0F}"/>
                </a:ext>
              </a:extLst>
            </p:cNvPr>
            <p:cNvSpPr txBox="1"/>
            <p:nvPr/>
          </p:nvSpPr>
          <p:spPr>
            <a:xfrm>
              <a:off x="624029" y="5027995"/>
              <a:ext cx="1396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Project 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7A4007-7704-4ADA-91AE-57105D77B6B9}"/>
                </a:ext>
              </a:extLst>
            </p:cNvPr>
            <p:cNvSpPr txBox="1"/>
            <p:nvPr/>
          </p:nvSpPr>
          <p:spPr>
            <a:xfrm>
              <a:off x="624029" y="5497025"/>
              <a:ext cx="1396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Project C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0BCF28-72DA-41D2-9995-69694AEA9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7425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A32047-2DE1-4993-A8B6-3F2AC1CAB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3860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A54EC8-3FA4-4BFB-8B71-DD8AA5DAF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3792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974E65-2992-426B-9A69-D4DECB9D3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6168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CBDB2D-4AFC-484F-A298-68295BD04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9139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29867A-7F19-4E4B-8A36-F9D1E9F5A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5145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FDB6E7-D7A9-462C-97CC-0F5F0112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2808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24F17D-F6BF-407F-8766-FA0B73511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990" y="4446061"/>
              <a:ext cx="0" cy="144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5BB898-D211-41D7-BFE6-2172E38F3F2A}"/>
              </a:ext>
            </a:extLst>
          </p:cNvPr>
          <p:cNvSpPr/>
          <p:nvPr/>
        </p:nvSpPr>
        <p:spPr>
          <a:xfrm>
            <a:off x="6854070" y="4254316"/>
            <a:ext cx="2418876" cy="166866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989C90-D455-4B20-B2E7-469275B139F1}"/>
              </a:ext>
            </a:extLst>
          </p:cNvPr>
          <p:cNvSpPr/>
          <p:nvPr/>
        </p:nvSpPr>
        <p:spPr>
          <a:xfrm>
            <a:off x="4366876" y="4254317"/>
            <a:ext cx="2394723" cy="168232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63D7F9-D077-4B0D-9433-E48559051079}"/>
              </a:ext>
            </a:extLst>
          </p:cNvPr>
          <p:cNvSpPr/>
          <p:nvPr/>
        </p:nvSpPr>
        <p:spPr>
          <a:xfrm>
            <a:off x="7795271" y="3458050"/>
            <a:ext cx="624983" cy="330598"/>
          </a:xfrm>
          <a:prstGeom prst="roundRect">
            <a:avLst/>
          </a:prstGeom>
          <a:solidFill>
            <a:srgbClr val="FFC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77528-5ADB-4DEB-A330-774B7FBC5AEB}"/>
              </a:ext>
            </a:extLst>
          </p:cNvPr>
          <p:cNvSpPr txBox="1"/>
          <p:nvPr/>
        </p:nvSpPr>
        <p:spPr>
          <a:xfrm>
            <a:off x="4354008" y="3291897"/>
            <a:ext cx="15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/>
              <a:t>Divisional Organisation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237C98-4245-4AB6-BE49-505C5387EB34}"/>
              </a:ext>
            </a:extLst>
          </p:cNvPr>
          <p:cNvSpPr txBox="1"/>
          <p:nvPr/>
        </p:nvSpPr>
        <p:spPr>
          <a:xfrm>
            <a:off x="7538852" y="3447989"/>
            <a:ext cx="113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CIO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ECB6C2-AD81-48FD-9D1F-A4FA2979D05F}"/>
              </a:ext>
            </a:extLst>
          </p:cNvPr>
          <p:cNvCxnSpPr>
            <a:cxnSpLocks/>
          </p:cNvCxnSpPr>
          <p:nvPr/>
        </p:nvCxnSpPr>
        <p:spPr>
          <a:xfrm flipV="1">
            <a:off x="6280609" y="3869264"/>
            <a:ext cx="1519258" cy="3044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529854-F4C8-4DC3-91E4-C701140C499D}"/>
              </a:ext>
            </a:extLst>
          </p:cNvPr>
          <p:cNvSpPr txBox="1"/>
          <p:nvPr/>
        </p:nvSpPr>
        <p:spPr>
          <a:xfrm>
            <a:off x="4673433" y="4317997"/>
            <a:ext cx="18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Product Family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6E0E93-9E0C-4E7A-9CF6-1D95DB38DA0C}"/>
              </a:ext>
            </a:extLst>
          </p:cNvPr>
          <p:cNvSpPr txBox="1"/>
          <p:nvPr/>
        </p:nvSpPr>
        <p:spPr>
          <a:xfrm>
            <a:off x="7154978" y="4337696"/>
            <a:ext cx="181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Product Family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2BAE9D-33E6-4559-8C89-F09D5D3C3302}"/>
              </a:ext>
            </a:extLst>
          </p:cNvPr>
          <p:cNvSpPr txBox="1"/>
          <p:nvPr/>
        </p:nvSpPr>
        <p:spPr>
          <a:xfrm>
            <a:off x="9703668" y="4330724"/>
            <a:ext cx="17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Product Family C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90ACC2-F1C3-44F6-962B-E8845FB5BE4D}"/>
              </a:ext>
            </a:extLst>
          </p:cNvPr>
          <p:cNvCxnSpPr>
            <a:cxnSpLocks/>
          </p:cNvCxnSpPr>
          <p:nvPr/>
        </p:nvCxnSpPr>
        <p:spPr>
          <a:xfrm flipH="1" flipV="1">
            <a:off x="8371601" y="3869264"/>
            <a:ext cx="1695203" cy="3044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E2BC0D2-221E-496F-864A-91BE8E0CECBA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8107764" y="3817321"/>
            <a:ext cx="0" cy="3174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C07C40-0B19-4D71-B388-B525D35456D4}"/>
              </a:ext>
            </a:extLst>
          </p:cNvPr>
          <p:cNvGrpSpPr/>
          <p:nvPr/>
        </p:nvGrpSpPr>
        <p:grpSpPr>
          <a:xfrm>
            <a:off x="4295817" y="4746233"/>
            <a:ext cx="2566260" cy="971965"/>
            <a:chOff x="427117" y="4316857"/>
            <a:chExt cx="2566260" cy="9719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C82B54-B9C1-4CCD-841C-6FEB82F7FDA1}"/>
                </a:ext>
              </a:extLst>
            </p:cNvPr>
            <p:cNvSpPr txBox="1"/>
            <p:nvPr/>
          </p:nvSpPr>
          <p:spPr>
            <a:xfrm>
              <a:off x="997909" y="4316857"/>
              <a:ext cx="13964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Head of Tech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C08B31-4E26-49BE-B0F4-0E0D9D1DC0CF}"/>
                </a:ext>
              </a:extLst>
            </p:cNvPr>
            <p:cNvSpPr txBox="1"/>
            <p:nvPr/>
          </p:nvSpPr>
          <p:spPr>
            <a:xfrm>
              <a:off x="908201" y="4981045"/>
              <a:ext cx="7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Product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446965-8197-4EE2-AFFB-19AD8C40CA76}"/>
                </a:ext>
              </a:extLst>
            </p:cNvPr>
            <p:cNvSpPr txBox="1"/>
            <p:nvPr/>
          </p:nvSpPr>
          <p:spPr>
            <a:xfrm>
              <a:off x="427117" y="4715311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Architecture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725862-D243-4058-9643-CC1BD1DC88FD}"/>
                </a:ext>
              </a:extLst>
            </p:cNvPr>
            <p:cNvSpPr txBox="1"/>
            <p:nvPr/>
          </p:nvSpPr>
          <p:spPr>
            <a:xfrm>
              <a:off x="1594664" y="4981045"/>
              <a:ext cx="83431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Delivery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D9169B4-A3AC-4880-B4C6-99F0D9CF2388}"/>
                </a:ext>
              </a:extLst>
            </p:cNvPr>
            <p:cNvSpPr txBox="1"/>
            <p:nvPr/>
          </p:nvSpPr>
          <p:spPr>
            <a:xfrm>
              <a:off x="1857580" y="4702610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Engineering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9DD125-C3D8-4221-A655-C830E28E5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899" y="4624781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412F3C-1D69-42B6-B7F1-B3C350D9D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164" y="4614893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D7029AB-E1E7-4A72-8445-CA9B45CE7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1695" y="4650033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57C14A-F8F5-4F25-956F-DB309A379E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461" y="4663601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885AFD1-AF35-4D87-B197-057CB7645EF0}"/>
              </a:ext>
            </a:extLst>
          </p:cNvPr>
          <p:cNvGrpSpPr/>
          <p:nvPr/>
        </p:nvGrpSpPr>
        <p:grpSpPr>
          <a:xfrm>
            <a:off x="6794675" y="4744186"/>
            <a:ext cx="2566260" cy="971965"/>
            <a:chOff x="427117" y="4316857"/>
            <a:chExt cx="2566260" cy="9719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9BAF6C-98EF-4261-A32B-922A76CFA74B}"/>
                </a:ext>
              </a:extLst>
            </p:cNvPr>
            <p:cNvSpPr txBox="1"/>
            <p:nvPr/>
          </p:nvSpPr>
          <p:spPr>
            <a:xfrm>
              <a:off x="989199" y="4316857"/>
              <a:ext cx="13964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Head of Tech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88145D6-1813-4018-A6AA-88F469D54382}"/>
                </a:ext>
              </a:extLst>
            </p:cNvPr>
            <p:cNvSpPr txBox="1"/>
            <p:nvPr/>
          </p:nvSpPr>
          <p:spPr>
            <a:xfrm>
              <a:off x="908201" y="4981045"/>
              <a:ext cx="7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Product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AA104D-B748-4168-A9EC-539A395EBF47}"/>
                </a:ext>
              </a:extLst>
            </p:cNvPr>
            <p:cNvSpPr txBox="1"/>
            <p:nvPr/>
          </p:nvSpPr>
          <p:spPr>
            <a:xfrm>
              <a:off x="427117" y="4715311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Architecture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A6A528-3D46-487C-8384-D894D281A4CF}"/>
                </a:ext>
              </a:extLst>
            </p:cNvPr>
            <p:cNvSpPr txBox="1"/>
            <p:nvPr/>
          </p:nvSpPr>
          <p:spPr>
            <a:xfrm>
              <a:off x="1594664" y="4981045"/>
              <a:ext cx="83431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Delivery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28495E-2524-482D-B114-41B0FBD71E65}"/>
                </a:ext>
              </a:extLst>
            </p:cNvPr>
            <p:cNvSpPr txBox="1"/>
            <p:nvPr/>
          </p:nvSpPr>
          <p:spPr>
            <a:xfrm>
              <a:off x="1857580" y="4702610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Engineering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F7A707-5DC2-4643-9F46-EC0D1D5A5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899" y="4624781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CF4561-8964-4148-B11B-5B385219A4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164" y="4614893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A993732-D9AE-4864-99E5-7D4E3BF63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1695" y="4650033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1CDAB1B-ED52-4F71-8273-8365457766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461" y="4663601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5D9FCAC-1083-4084-B4DE-2D3BA49C1A21}"/>
              </a:ext>
            </a:extLst>
          </p:cNvPr>
          <p:cNvGrpSpPr/>
          <p:nvPr/>
        </p:nvGrpSpPr>
        <p:grpSpPr>
          <a:xfrm>
            <a:off x="9276042" y="4712975"/>
            <a:ext cx="2566260" cy="971965"/>
            <a:chOff x="427117" y="4316857"/>
            <a:chExt cx="2566260" cy="9719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F68107-EAA1-4B73-9889-A862C71531DD}"/>
                </a:ext>
              </a:extLst>
            </p:cNvPr>
            <p:cNvSpPr txBox="1"/>
            <p:nvPr/>
          </p:nvSpPr>
          <p:spPr>
            <a:xfrm>
              <a:off x="1576760" y="4975103"/>
              <a:ext cx="834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Delivery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FFE98C-2B03-4353-AD14-49B71E183E9F}"/>
                </a:ext>
              </a:extLst>
            </p:cNvPr>
            <p:cNvSpPr txBox="1"/>
            <p:nvPr/>
          </p:nvSpPr>
          <p:spPr>
            <a:xfrm>
              <a:off x="1015325" y="4316857"/>
              <a:ext cx="13964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Head of Tech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355ABF-20B5-49AF-A69D-A2FFA9F157ED}"/>
                </a:ext>
              </a:extLst>
            </p:cNvPr>
            <p:cNvSpPr txBox="1"/>
            <p:nvPr/>
          </p:nvSpPr>
          <p:spPr>
            <a:xfrm>
              <a:off x="908201" y="4981045"/>
              <a:ext cx="76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Product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9F46DEE-18C9-4B14-AC80-954CB64C879A}"/>
                </a:ext>
              </a:extLst>
            </p:cNvPr>
            <p:cNvSpPr txBox="1"/>
            <p:nvPr/>
          </p:nvSpPr>
          <p:spPr>
            <a:xfrm>
              <a:off x="427117" y="4715311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Architecture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1825CE-BF4C-4444-BD08-6500CE22B515}"/>
                </a:ext>
              </a:extLst>
            </p:cNvPr>
            <p:cNvSpPr txBox="1"/>
            <p:nvPr/>
          </p:nvSpPr>
          <p:spPr>
            <a:xfrm>
              <a:off x="1857580" y="4702610"/>
              <a:ext cx="1135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/>
                <a:t>Engineering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661E2AA-AC66-4D06-AEE0-C622C8544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899" y="4624781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CE89486-A7CA-4E02-A3B9-24B9625677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7164" y="4614893"/>
              <a:ext cx="289429" cy="133764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8A00E1B-F9FC-404F-BAF5-6E89B8821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1695" y="4650033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0B9EE6-8193-4969-B97D-879340AC1E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461" y="4663601"/>
              <a:ext cx="212671" cy="34090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9FEAF5A-FDF8-409B-9BA7-265752832FA5}"/>
              </a:ext>
            </a:extLst>
          </p:cNvPr>
          <p:cNvSpPr/>
          <p:nvPr/>
        </p:nvSpPr>
        <p:spPr>
          <a:xfrm>
            <a:off x="106008" y="95460"/>
            <a:ext cx="6270260" cy="2887796"/>
          </a:xfrm>
          <a:prstGeom prst="rect">
            <a:avLst/>
          </a:prstGeom>
          <a:noFill/>
          <a:ln w="19050">
            <a:solidFill>
              <a:srgbClr val="7F0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C7EE526-1ACF-454B-9195-CE866D2F12DE}"/>
              </a:ext>
            </a:extLst>
          </p:cNvPr>
          <p:cNvSpPr/>
          <p:nvPr/>
        </p:nvSpPr>
        <p:spPr>
          <a:xfrm>
            <a:off x="4285582" y="3264509"/>
            <a:ext cx="7684816" cy="2755266"/>
          </a:xfrm>
          <a:prstGeom prst="rect">
            <a:avLst/>
          </a:prstGeom>
          <a:noFill/>
          <a:ln w="19050">
            <a:solidFill>
              <a:srgbClr val="7F0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Bent 71">
            <a:extLst>
              <a:ext uri="{FF2B5EF4-FFF2-40B4-BE49-F238E27FC236}">
                <a16:creationId xmlns:a16="http://schemas.microsoft.com/office/drawing/2014/main" id="{B062B936-D1EA-4530-8A24-77551ACE644A}"/>
              </a:ext>
            </a:extLst>
          </p:cNvPr>
          <p:cNvSpPr/>
          <p:nvPr/>
        </p:nvSpPr>
        <p:spPr>
          <a:xfrm rot="10800000" flipH="1">
            <a:off x="2233618" y="3166883"/>
            <a:ext cx="1870905" cy="1289770"/>
          </a:xfrm>
          <a:prstGeom prst="bentArrow">
            <a:avLst/>
          </a:prstGeom>
          <a:solidFill>
            <a:srgbClr val="7F0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B5237D-5082-4A02-B287-3704A8F28B11}"/>
              </a:ext>
            </a:extLst>
          </p:cNvPr>
          <p:cNvSpPr txBox="1"/>
          <p:nvPr/>
        </p:nvSpPr>
        <p:spPr>
          <a:xfrm>
            <a:off x="7593877" y="720575"/>
            <a:ext cx="3535051" cy="1018328"/>
          </a:xfrm>
          <a:prstGeom prst="rect">
            <a:avLst/>
          </a:prstGeom>
          <a:solidFill>
            <a:schemeClr val="bg1">
              <a:alpha val="74902"/>
            </a:schemeClr>
          </a:solidFill>
        </p:spPr>
        <p:txBody>
          <a:bodyPr wrap="square" lIns="108000" tIns="108000" rIns="108000" bIns="108000" rtlCol="0" anchor="t">
            <a:spAutoFit/>
          </a:bodyPr>
          <a:lstStyle/>
          <a:p>
            <a:r>
              <a:rPr lang="en-US" sz="2600">
                <a:latin typeface="Clone Rounded Latin"/>
                <a:ea typeface="Gill Sans Light" charset="0"/>
                <a:cs typeface="Gill Sans Light" charset="0"/>
              </a:rPr>
              <a:t>From Functional to Divisional structures…</a:t>
            </a:r>
          </a:p>
        </p:txBody>
      </p:sp>
    </p:spTree>
    <p:extLst>
      <p:ext uri="{BB962C8B-B14F-4D97-AF65-F5344CB8AC3E}">
        <p14:creationId xmlns:p14="http://schemas.microsoft.com/office/powerpoint/2010/main" val="326622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3B836683-F81A-4113-81D0-5E4FD05BDF74}"/>
              </a:ext>
            </a:extLst>
          </p:cNvPr>
          <p:cNvSpPr/>
          <p:nvPr/>
        </p:nvSpPr>
        <p:spPr>
          <a:xfrm>
            <a:off x="5335768" y="2238375"/>
            <a:ext cx="6739114" cy="155388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0C64-4DAB-42D7-99B2-D3521CBA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417" y="445849"/>
            <a:ext cx="4983134" cy="5227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23E3F-D66F-414C-9971-EFC5DB04458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109" y="209068"/>
            <a:ext cx="1691348" cy="178979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8FA7CCE-15D8-41AE-AF35-4687522C96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518" y="444983"/>
            <a:ext cx="4853065" cy="155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876B5-D3B0-49AB-A684-E2B95212240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8" y="4287908"/>
            <a:ext cx="1131267" cy="1196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A1445-60BB-46B8-8872-EB9CF4A821B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037" y="4287908"/>
            <a:ext cx="1051335" cy="119690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F571B86-8114-4A1B-91C4-5A76522121F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24" y="4282992"/>
            <a:ext cx="1089665" cy="120673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35ECE4A-1609-4136-9CA7-37BAABFE900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141" y="4223851"/>
            <a:ext cx="1144534" cy="132501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FBA8697D-3A12-4820-A39B-8A4F0B233C8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3725" y="4259681"/>
            <a:ext cx="1236867" cy="1253359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EA23229C-B78D-459B-ACB1-E345BB548BDF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066041" y="2440249"/>
            <a:ext cx="732164" cy="736559"/>
          </a:xfrm>
          <a:prstGeom prst="rect">
            <a:avLst/>
          </a:prstGeom>
          <a:ln>
            <a:noFill/>
          </a:ln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CFB5E029-4457-4D9E-B161-3D9413ED4EF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445" y="2362200"/>
            <a:ext cx="926287" cy="928139"/>
          </a:xfrm>
          <a:prstGeom prst="rect">
            <a:avLst/>
          </a:prstGeom>
          <a:ln>
            <a:noFill/>
          </a:ln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E14B19F0-8150-4E20-912E-31694DFEA858}"/>
              </a:ext>
            </a:extLst>
          </p:cNvPr>
          <p:cNvSpPr txBox="1"/>
          <p:nvPr/>
        </p:nvSpPr>
        <p:spPr>
          <a:xfrm>
            <a:off x="9809070" y="3183033"/>
            <a:ext cx="11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Simple, Devolved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Governance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0035A82-AF9C-499E-A8F2-D076AF97EFDC}"/>
              </a:ext>
            </a:extLst>
          </p:cNvPr>
          <p:cNvSpPr txBox="1"/>
          <p:nvPr/>
        </p:nvSpPr>
        <p:spPr>
          <a:xfrm>
            <a:off x="10923798" y="3183033"/>
            <a:ext cx="11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Visible, Valuable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Documentation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B6C707E-5F92-4C3A-A80B-3F9B666A727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59299" y="2495103"/>
            <a:ext cx="684425" cy="630828"/>
          </a:xfrm>
          <a:prstGeom prst="rect">
            <a:avLst/>
          </a:prstGeom>
          <a:ln>
            <a:noFill/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1D0ED92-0524-431E-AB7B-A106BAA8D3B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567" y="2430437"/>
            <a:ext cx="730976" cy="730976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8E4A135E-02BB-4DD7-A9AF-4D3A083E82C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0635" y="2428086"/>
            <a:ext cx="733863" cy="735332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CC85CA81-4153-42BB-8148-D7D6D83A45B2}"/>
              </a:ext>
            </a:extLst>
          </p:cNvPr>
          <p:cNvSpPr txBox="1"/>
          <p:nvPr/>
        </p:nvSpPr>
        <p:spPr>
          <a:xfrm>
            <a:off x="5278618" y="3183033"/>
            <a:ext cx="11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Stable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Integrated Teams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1C9C6C9-27A5-46BF-8FA5-27FDFE3A46A0}"/>
              </a:ext>
            </a:extLst>
          </p:cNvPr>
          <p:cNvSpPr txBox="1"/>
          <p:nvPr/>
        </p:nvSpPr>
        <p:spPr>
          <a:xfrm>
            <a:off x="7579618" y="3183033"/>
            <a:ext cx="11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Product 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Project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9F0DF3C-25E6-4C9A-9C29-AA51CCB4B7DE}"/>
              </a:ext>
            </a:extLst>
          </p:cNvPr>
          <p:cNvSpPr txBox="1"/>
          <p:nvPr/>
        </p:nvSpPr>
        <p:spPr>
          <a:xfrm>
            <a:off x="8694344" y="3183033"/>
            <a:ext cx="11887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Small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Frequent Deliveries</a:t>
            </a:r>
          </a:p>
        </p:txBody>
      </p:sp>
      <p:pic>
        <p:nvPicPr>
          <p:cNvPr id="160" name="Graphic 159">
            <a:extLst>
              <a:ext uri="{FF2B5EF4-FFF2-40B4-BE49-F238E27FC236}">
                <a16:creationId xmlns:a16="http://schemas.microsoft.com/office/drawing/2014/main" id="{12B75473-FE94-4C1C-A7B9-EAE8BCFF19B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16162"/>
          <a:stretch/>
        </p:blipFill>
        <p:spPr>
          <a:xfrm>
            <a:off x="6627224" y="2464298"/>
            <a:ext cx="773458" cy="81056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A623DCE5-9ABD-4364-BAE0-CC8211AAD37E}"/>
              </a:ext>
            </a:extLst>
          </p:cNvPr>
          <p:cNvSpPr txBox="1"/>
          <p:nvPr/>
        </p:nvSpPr>
        <p:spPr>
          <a:xfrm>
            <a:off x="6448288" y="3183033"/>
            <a:ext cx="11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Mary Ann" panose="02000506050000020004" pitchFamily="2" charset="77"/>
                <a:ea typeface="+mn-ea"/>
                <a:cs typeface="+mn-cs"/>
              </a:rPr>
              <a:t>Leadership not Management</a:t>
            </a:r>
          </a:p>
        </p:txBody>
      </p:sp>
    </p:spTree>
    <p:extLst>
      <p:ext uri="{BB962C8B-B14F-4D97-AF65-F5344CB8AC3E}">
        <p14:creationId xmlns:p14="http://schemas.microsoft.com/office/powerpoint/2010/main" val="2818208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PPT_DBNAME" val="SAINBURY's MASTER_WHITE[20191001104332445].md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NUMBERDEC" val="0"/>
  <p:tag name="ARS_CHARTPARA_DATAPERCENTBASE" val="crParticipant"/>
  <p:tag name="ARS_CHARTPARA_PERCENTDEC" val="1"/>
  <p:tag name="ARS_CHARTPARA_SHOW3D" val="0"/>
  <p:tag name="ARS_CHARTPARA_SHOWWINDOW" val="0"/>
  <p:tag name="ARS_CHARTPOINTWIDTH" val="0.5"/>
  <p:tag name="ARS_CHARTSHOWITEMTEXT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EE0817BF33D45A1E41914D650D98D" ma:contentTypeVersion="9" ma:contentTypeDescription="Create a new document." ma:contentTypeScope="" ma:versionID="ff336529f75d068fcf826a6e8d94d382">
  <xsd:schema xmlns:xsd="http://www.w3.org/2001/XMLSchema" xmlns:xs="http://www.w3.org/2001/XMLSchema" xmlns:p="http://schemas.microsoft.com/office/2006/metadata/properties" xmlns:ns2="78d4f0c2-5a0a-4f81-a1c9-5f4cbb9923d5" xmlns:ns3="20866678-33ed-426b-ae2d-1e6bb923bd9a" targetNamespace="http://schemas.microsoft.com/office/2006/metadata/properties" ma:root="true" ma:fieldsID="d2b32d51835371d7de99abf21aa55126" ns2:_="" ns3:_="">
    <xsd:import namespace="78d4f0c2-5a0a-4f81-a1c9-5f4cbb9923d5"/>
    <xsd:import namespace="20866678-33ed-426b-ae2d-1e6bb923bd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d4f0c2-5a0a-4f81-a1c9-5f4cbb992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66678-33ed-426b-ae2d-1e6bb923bd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5E3348-E31A-46BA-B5F0-5C4023EE7782}">
  <ds:schemaRefs>
    <ds:schemaRef ds:uri="20866678-33ed-426b-ae2d-1e6bb923bd9a"/>
    <ds:schemaRef ds:uri="78d4f0c2-5a0a-4f81-a1c9-5f4cbb9923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A29763-F85D-4BE3-B576-33B72D873B97}">
  <ds:schemaRefs>
    <ds:schemaRef ds:uri="20866678-33ed-426b-ae2d-1e6bb923bd9a"/>
    <ds:schemaRef ds:uri="78d4f0c2-5a0a-4f81-a1c9-5f4cbb9923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9768538-980B-4E0A-ACEB-89E94A7976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305</Words>
  <Application>Microsoft Macintosh PowerPoint</Application>
  <PresentationFormat>Widescreen</PresentationFormat>
  <Paragraphs>109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Bernard MT Condensed</vt:lpstr>
      <vt:lpstr>Calibri</vt:lpstr>
      <vt:lpstr>Calibri Light</vt:lpstr>
      <vt:lpstr>Clone Rounded Latin</vt:lpstr>
      <vt:lpstr>Mary Ann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Broughton, Matt</dc:creator>
  <cp:lastModifiedBy>Alex Broderick-Forster</cp:lastModifiedBy>
  <cp:revision>3</cp:revision>
  <dcterms:created xsi:type="dcterms:W3CDTF">2019-08-29T15:32:26Z</dcterms:created>
  <dcterms:modified xsi:type="dcterms:W3CDTF">2021-10-06T14:27:58Z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0x01010079AEE0817BF33D45A1E41914D650D98D</vt:lpwstr>
  </property>
  <property fmtid="{D5CDD505-2E9C-101B-9397-08002B2CF9AE}" pid="3" name="MSIP_Label_e30ba449-43c6-4cb4-ab67-7944acc9363d_Enabled">
    <vt:lpwstr>true</vt:lpwstr>
  </property>
  <property fmtid="{D5CDD505-2E9C-101B-9397-08002B2CF9AE}" pid="4" name="MSIP_Label_e30ba449-43c6-4cb4-ab67-7944acc9363d_SetDate">
    <vt:lpwstr>2020-12-17T14:23:53Z</vt:lpwstr>
  </property>
  <property fmtid="{D5CDD505-2E9C-101B-9397-08002B2CF9AE}" pid="5" name="MSIP_Label_e30ba449-43c6-4cb4-ab67-7944acc9363d_Method">
    <vt:lpwstr>Standard</vt:lpwstr>
  </property>
  <property fmtid="{D5CDD505-2E9C-101B-9397-08002B2CF9AE}" pid="6" name="MSIP_Label_e30ba449-43c6-4cb4-ab67-7944acc9363d_Name">
    <vt:lpwstr>e30ba449-43c6-4cb4-ab67-7944acc9363d</vt:lpwstr>
  </property>
  <property fmtid="{D5CDD505-2E9C-101B-9397-08002B2CF9AE}" pid="7" name="MSIP_Label_e30ba449-43c6-4cb4-ab67-7944acc9363d_SiteId">
    <vt:lpwstr>e11fd634-26b5-47f4-8b8c-908e466e9bdf</vt:lpwstr>
  </property>
  <property fmtid="{D5CDD505-2E9C-101B-9397-08002B2CF9AE}" pid="8" name="MSIP_Label_e30ba449-43c6-4cb4-ab67-7944acc9363d_ActionId">
    <vt:lpwstr>c055d00c-d96a-4a82-9044-0000b5052fe2</vt:lpwstr>
  </property>
  <property fmtid="{D5CDD505-2E9C-101B-9397-08002B2CF9AE}" pid="9" name="MSIP_Label_e30ba449-43c6-4cb4-ab67-7944acc9363d_ContentBits">
    <vt:lpwstr>0</vt:lpwstr>
  </property>
</Properties>
</file>